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399CDA-B54F-4B95-A022-E84F03D0093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34D9287-4F7B-4127-9AAC-C755BEF435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Yes &amp; No Questions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858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6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Yes/No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u="sng" dirty="0" smtClean="0"/>
          </a:p>
          <a:p>
            <a:r>
              <a:rPr lang="en-US" b="1" u="sng" dirty="0" smtClean="0"/>
              <a:t>RULE</a:t>
            </a:r>
            <a:r>
              <a:rPr lang="en-US" dirty="0" smtClean="0"/>
              <a:t>: In embedded Yes/No questions, the words </a:t>
            </a:r>
            <a:r>
              <a:rPr lang="en-US" b="1" i="1" u="sng" dirty="0" smtClean="0"/>
              <a:t>whether</a:t>
            </a:r>
            <a:r>
              <a:rPr lang="en-US" dirty="0" smtClean="0"/>
              <a:t> and </a:t>
            </a:r>
            <a:r>
              <a:rPr lang="en-US" b="1" i="1" u="sng" dirty="0" smtClean="0"/>
              <a:t>if</a:t>
            </a:r>
            <a:r>
              <a:rPr lang="en-US" dirty="0" smtClean="0"/>
              <a:t> are interchangeable.  However, </a:t>
            </a:r>
            <a:r>
              <a:rPr lang="en-US" b="1" i="1" u="sng" dirty="0" smtClean="0"/>
              <a:t> whether</a:t>
            </a:r>
            <a:r>
              <a:rPr lang="en-US" dirty="0" smtClean="0"/>
              <a:t> is more formal in tone, and </a:t>
            </a:r>
            <a:r>
              <a:rPr lang="en-US" b="1" i="1" u="sng" dirty="0" smtClean="0"/>
              <a:t>if</a:t>
            </a:r>
            <a:r>
              <a:rPr lang="en-US" dirty="0" smtClean="0"/>
              <a:t> is more common in spoken English.</a:t>
            </a:r>
          </a:p>
          <a:p>
            <a:pPr marL="118872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358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Embedded Yes/No </a:t>
            </a:r>
            <a:r>
              <a:rPr lang="en-US" sz="4000" dirty="0" smtClean="0"/>
              <a:t>Questions</a:t>
            </a:r>
            <a:br>
              <a:rPr lang="en-US" sz="4000" dirty="0" smtClean="0"/>
            </a:br>
            <a:r>
              <a:rPr lang="en-US" sz="4000" u="sng" dirty="0"/>
              <a:t>EXAMPLES</a:t>
            </a:r>
            <a:r>
              <a:rPr lang="en-US" dirty="0"/>
              <a:t>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Is </a:t>
            </a:r>
            <a:r>
              <a:rPr lang="en-US" b="1" i="1" dirty="0">
                <a:solidFill>
                  <a:srgbClr val="FF0000"/>
                </a:solidFill>
              </a:rPr>
              <a:t>surfing allowed at this beach</a:t>
            </a:r>
            <a:r>
              <a:rPr lang="en-US" b="1" i="1" dirty="0" smtClean="0">
                <a:solidFill>
                  <a:srgbClr val="FF0000"/>
                </a:solidFill>
              </a:rPr>
              <a:t>?</a:t>
            </a:r>
          </a:p>
          <a:p>
            <a:pPr marL="118872" indent="0">
              <a:buNone/>
            </a:pPr>
            <a:r>
              <a:rPr lang="en-US" i="1" dirty="0"/>
              <a:t>Do you know </a:t>
            </a:r>
            <a:r>
              <a:rPr lang="en-US" b="1" dirty="0">
                <a:solidFill>
                  <a:srgbClr val="FF0000"/>
                </a:solidFill>
              </a:rPr>
              <a:t>if </a:t>
            </a:r>
            <a:r>
              <a:rPr lang="en-US" i="1" dirty="0"/>
              <a:t>surfing is allowed at this    </a:t>
            </a:r>
          </a:p>
          <a:p>
            <a:pPr marL="118872" indent="0">
              <a:buNone/>
            </a:pPr>
            <a:r>
              <a:rPr lang="en-US" i="1" dirty="0"/>
              <a:t>   beach?</a:t>
            </a:r>
          </a:p>
          <a:p>
            <a:pPr marL="118872" indent="0">
              <a:buNone/>
            </a:pPr>
            <a:r>
              <a:rPr lang="en-US" i="1" dirty="0"/>
              <a:t>   She can tell you </a:t>
            </a:r>
            <a:r>
              <a:rPr lang="en-US" b="1" i="1" dirty="0">
                <a:solidFill>
                  <a:srgbClr val="FF0000"/>
                </a:solidFill>
              </a:rPr>
              <a:t>whether</a:t>
            </a:r>
            <a:r>
              <a:rPr lang="en-US" b="1" i="1" dirty="0"/>
              <a:t> </a:t>
            </a:r>
            <a:r>
              <a:rPr lang="en-US" i="1" dirty="0"/>
              <a:t>surfing is allowed at   </a:t>
            </a:r>
          </a:p>
          <a:p>
            <a:pPr marL="118872" indent="0">
              <a:buNone/>
            </a:pPr>
            <a:r>
              <a:rPr lang="en-US" i="1" dirty="0"/>
              <a:t>  this beach. </a:t>
            </a:r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00B050"/>
                </a:solidFill>
              </a:rPr>
              <a:t>Did anybody here find a cell phone?</a:t>
            </a:r>
          </a:p>
          <a:p>
            <a:pPr marL="118872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  </a:t>
            </a:r>
            <a:r>
              <a:rPr lang="en-US" i="1" dirty="0" smtClean="0"/>
              <a:t>Do you know </a:t>
            </a:r>
            <a:r>
              <a:rPr lang="en-US" b="1" i="1" dirty="0" smtClean="0">
                <a:solidFill>
                  <a:srgbClr val="00B050"/>
                </a:solidFill>
              </a:rPr>
              <a:t>whether</a:t>
            </a:r>
            <a:r>
              <a:rPr lang="en-US" i="1" dirty="0" smtClean="0"/>
              <a:t> anybody here found a cell phone? </a:t>
            </a:r>
          </a:p>
          <a:p>
            <a:pPr marL="118872" indent="0">
              <a:buNone/>
            </a:pPr>
            <a:r>
              <a:rPr lang="en-US" b="1" i="1" dirty="0" smtClean="0"/>
              <a:t>He</a:t>
            </a:r>
            <a:r>
              <a:rPr lang="en-US" i="1" dirty="0" smtClean="0"/>
              <a:t> can tell you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00B050"/>
                </a:solidFill>
              </a:rPr>
              <a:t>if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anybody found a cell phone. </a:t>
            </a:r>
            <a:endParaRPr lang="en-US" b="1" i="1" dirty="0"/>
          </a:p>
          <a:p>
            <a:pPr marL="118872" indent="0">
              <a:buNone/>
            </a:pPr>
            <a:r>
              <a:rPr lang="en-US" i="1" dirty="0"/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9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230</TotalTime>
  <Words>114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Embedded Yes &amp; No Questions </vt:lpstr>
      <vt:lpstr>Embedded Yes/No Questions</vt:lpstr>
      <vt:lpstr>Embedded Yes/No Questions EXAMPLES: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Yes &amp; No Questions</dc:title>
  <dc:creator>Diana Vera Alba</dc:creator>
  <cp:lastModifiedBy>Diana Vera Alba</cp:lastModifiedBy>
  <cp:revision>3</cp:revision>
  <dcterms:created xsi:type="dcterms:W3CDTF">2013-09-09T15:06:56Z</dcterms:created>
  <dcterms:modified xsi:type="dcterms:W3CDTF">2013-09-09T18:57:24Z</dcterms:modified>
</cp:coreProperties>
</file>