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47467E14-4128-4843-ADAB-4FF1034D43D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4A77C8B-6BF0-4CAC-ABD8-5C797DE7EA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7E14-4128-4843-ADAB-4FF1034D43D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7C8B-6BF0-4CAC-ABD8-5C797DE7EA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7E14-4128-4843-ADAB-4FF1034D43D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7C8B-6BF0-4CAC-ABD8-5C797DE7EA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7E14-4128-4843-ADAB-4FF1034D43D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7C8B-6BF0-4CAC-ABD8-5C797DE7EA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7E14-4128-4843-ADAB-4FF1034D43D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7C8B-6BF0-4CAC-ABD8-5C797DE7EA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7E14-4128-4843-ADAB-4FF1034D43D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7C8B-6BF0-4CAC-ABD8-5C797DE7EA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7E14-4128-4843-ADAB-4FF1034D43D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7C8B-6BF0-4CAC-ABD8-5C797DE7EA6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7E14-4128-4843-ADAB-4FF1034D43D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7C8B-6BF0-4CAC-ABD8-5C797DE7EA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67E14-4128-4843-ADAB-4FF1034D43D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7C8B-6BF0-4CAC-ABD8-5C797DE7EA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7467E14-4128-4843-ADAB-4FF1034D43D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34A77C8B-6BF0-4CAC-ABD8-5C797DE7EA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7467E14-4128-4843-ADAB-4FF1034D43D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34A77C8B-6BF0-4CAC-ABD8-5C797DE7EA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7467E14-4128-4843-ADAB-4FF1034D43D9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4A77C8B-6BF0-4CAC-ABD8-5C797DE7EA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Emphatic Statements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Alba</a:t>
            </a:r>
          </a:p>
          <a:p>
            <a:r>
              <a:rPr lang="en-US" dirty="0" smtClean="0"/>
              <a:t>ESL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09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Emphatic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RULE:</a:t>
            </a:r>
            <a:r>
              <a:rPr lang="en-US" dirty="0" smtClean="0"/>
              <a:t> Emphasis can be added to a statement by stressing the auxiliary verb.  If </a:t>
            </a:r>
            <a:r>
              <a:rPr lang="en-US" u="sng" dirty="0" smtClean="0">
                <a:solidFill>
                  <a:srgbClr val="00B0F0"/>
                </a:solidFill>
              </a:rPr>
              <a:t>no auxiliary verb </a:t>
            </a:r>
            <a:r>
              <a:rPr lang="en-US" dirty="0" smtClean="0"/>
              <a:t>is present in the sentence, </a:t>
            </a:r>
            <a:r>
              <a:rPr lang="en-US" b="1" i="1" u="sng" dirty="0" smtClean="0">
                <a:solidFill>
                  <a:srgbClr val="FF0000"/>
                </a:solidFill>
              </a:rPr>
              <a:t>do, does, or did </a:t>
            </a:r>
            <a:r>
              <a:rPr lang="en-US" dirty="0"/>
              <a:t>i</a:t>
            </a:r>
            <a:r>
              <a:rPr lang="en-US" dirty="0" smtClean="0"/>
              <a:t>s used before the verb as appropriate.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810000"/>
            <a:ext cx="26289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165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Emphatic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EXAMPLES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The color blue </a:t>
            </a:r>
            <a:r>
              <a:rPr lang="en-US" b="1" dirty="0" smtClean="0">
                <a:solidFill>
                  <a:srgbClr val="00B0F0"/>
                </a:solidFill>
              </a:rPr>
              <a:t>looks</a:t>
            </a:r>
            <a:r>
              <a:rPr lang="en-US" dirty="0" smtClean="0"/>
              <a:t> good on you.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The color blue </a:t>
            </a:r>
            <a:r>
              <a:rPr lang="en-US" b="1" dirty="0" smtClean="0">
                <a:solidFill>
                  <a:srgbClr val="FF0000"/>
                </a:solidFill>
              </a:rPr>
              <a:t>DOES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look</a:t>
            </a:r>
            <a:r>
              <a:rPr lang="en-US" dirty="0" smtClean="0"/>
              <a:t> good on me.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Janet </a:t>
            </a:r>
            <a:r>
              <a:rPr lang="en-US" b="1" dirty="0" smtClean="0">
                <a:solidFill>
                  <a:srgbClr val="00B0F0"/>
                </a:solidFill>
              </a:rPr>
              <a:t>came</a:t>
            </a:r>
            <a:r>
              <a:rPr lang="en-US" dirty="0" smtClean="0"/>
              <a:t> to class late.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Janet </a:t>
            </a:r>
            <a:r>
              <a:rPr lang="en-US" b="1" dirty="0" smtClean="0">
                <a:solidFill>
                  <a:srgbClr val="FF0000"/>
                </a:solidFill>
              </a:rPr>
              <a:t>DID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come</a:t>
            </a:r>
            <a:r>
              <a:rPr lang="en-US" dirty="0" smtClean="0"/>
              <a:t> to class late.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429000"/>
            <a:ext cx="17430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19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Emphatic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RULE: Tags do no always function as questions.  They also can be used to confirm a statement. Even though in most grammar books they are called </a:t>
            </a:r>
            <a:r>
              <a:rPr lang="en-US" i="1" u="sng" dirty="0" smtClean="0"/>
              <a:t>tag questions </a:t>
            </a:r>
            <a:r>
              <a:rPr lang="en-US" dirty="0" smtClean="0"/>
              <a:t>and are punctuated with a question mark (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r>
              <a:rPr lang="en-US" dirty="0" smtClean="0"/>
              <a:t>), we have chosen to call them </a:t>
            </a:r>
            <a:r>
              <a:rPr lang="en-US" b="1" i="1" u="sng" dirty="0" smtClean="0">
                <a:solidFill>
                  <a:srgbClr val="FF0000"/>
                </a:solidFill>
              </a:rPr>
              <a:t>tag statements</a:t>
            </a:r>
            <a:r>
              <a:rPr lang="en-US" dirty="0" smtClean="0"/>
              <a:t> and punctuate them with an exclamation point (</a:t>
            </a:r>
            <a:r>
              <a:rPr lang="en-US" b="1" u="sng" dirty="0" smtClean="0">
                <a:solidFill>
                  <a:srgbClr val="FF0000"/>
                </a:solidFill>
              </a:rPr>
              <a:t>!</a:t>
            </a:r>
            <a:r>
              <a:rPr lang="en-US" dirty="0" smtClean="0"/>
              <a:t>). The rationale for labeling and punctuating them differently is that their intonation (emphasis of pronunciation)  differs from tag question intonation.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3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Emphatic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EXAMPLES: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Aunt Betty hasn’t called in a long time, has she</a:t>
            </a:r>
            <a:r>
              <a:rPr lang="en-US" b="1" dirty="0" smtClean="0">
                <a:solidFill>
                  <a:srgbClr val="FF0000"/>
                </a:solidFill>
              </a:rPr>
              <a:t>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I’m playing this song too slowly, aren’t I</a:t>
            </a:r>
            <a:r>
              <a:rPr lang="en-US" b="1" dirty="0" smtClean="0">
                <a:solidFill>
                  <a:srgbClr val="FF0000"/>
                </a:solidFill>
              </a:rPr>
              <a:t>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06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35018"/>
          </a:xfrm>
        </p:spPr>
        <p:txBody>
          <a:bodyPr/>
          <a:lstStyle/>
          <a:p>
            <a:r>
              <a:rPr lang="en-US" dirty="0"/>
              <a:t>Emphatic Statements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752600"/>
            <a:ext cx="6537960" cy="3970469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PRONUNCIATION RULE</a:t>
            </a:r>
            <a:r>
              <a:rPr lang="en-US" dirty="0" smtClean="0"/>
              <a:t>: Tag questions have a rising intonation.  Tag statements have a falling intonation.</a:t>
            </a:r>
          </a:p>
          <a:p>
            <a:endParaRPr lang="en-US" dirty="0"/>
          </a:p>
          <a:p>
            <a:r>
              <a:rPr lang="en-US" b="1" u="sng" dirty="0" smtClean="0"/>
              <a:t>EXAMPLES: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This is the bus to the zoo, isn’t it?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color blue looks very good on me, doesn’t it!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181600" y="3733800"/>
            <a:ext cx="9144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553200" y="4572000"/>
            <a:ext cx="10668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22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169</TotalTime>
  <Words>239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Pushpin</vt:lpstr>
      <vt:lpstr>Emphatic Statements</vt:lpstr>
      <vt:lpstr>Emphatic Statements</vt:lpstr>
      <vt:lpstr>Emphatic Statements</vt:lpstr>
      <vt:lpstr>Emphatic Statements</vt:lpstr>
      <vt:lpstr>Emphatic Statements</vt:lpstr>
      <vt:lpstr>Emphatic Statements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Emphatic Statements</dc:title>
  <dc:creator>Diana Vera Alba</dc:creator>
  <cp:lastModifiedBy>Diana Vera Alba</cp:lastModifiedBy>
  <cp:revision>5</cp:revision>
  <dcterms:created xsi:type="dcterms:W3CDTF">2013-12-06T16:18:00Z</dcterms:created>
  <dcterms:modified xsi:type="dcterms:W3CDTF">2013-12-06T19:07:53Z</dcterms:modified>
</cp:coreProperties>
</file>