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2BAE27-D44B-439E-BE1D-14784FD9905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A50E01C-E711-4B6B-9A58-647F9B43C8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Partitives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Partitives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4572000"/>
          </a:xfrm>
        </p:spPr>
        <p:txBody>
          <a:bodyPr/>
          <a:lstStyle/>
          <a:p>
            <a:r>
              <a:rPr lang="en-US" b="1" u="sng" dirty="0" smtClean="0"/>
              <a:t>RULE: </a:t>
            </a:r>
            <a:r>
              <a:rPr lang="en-US" dirty="0" smtClean="0"/>
              <a:t>Non-count nouns cannot be counted, but they may be measured. </a:t>
            </a:r>
            <a:r>
              <a:rPr lang="en-US" dirty="0" err="1" smtClean="0"/>
              <a:t>Partitives</a:t>
            </a:r>
            <a:r>
              <a:rPr lang="en-US" dirty="0" smtClean="0"/>
              <a:t> measure specific quantities of non-count nouns.  </a:t>
            </a:r>
            <a:r>
              <a:rPr lang="en-US" dirty="0" err="1" smtClean="0"/>
              <a:t>Partitives</a:t>
            </a:r>
            <a:r>
              <a:rPr lang="en-US" dirty="0" smtClean="0"/>
              <a:t> can be counted. </a:t>
            </a:r>
          </a:p>
          <a:p>
            <a:r>
              <a:rPr lang="en-US" b="1" u="sng" dirty="0" smtClean="0"/>
              <a:t>EXAMPLES: </a:t>
            </a:r>
          </a:p>
          <a:p>
            <a:r>
              <a:rPr lang="en-US" dirty="0" smtClean="0"/>
              <a:t>a head of lettuce</a:t>
            </a:r>
          </a:p>
          <a:p>
            <a:r>
              <a:rPr lang="en-US" dirty="0" smtClean="0"/>
              <a:t>two heads of lettuce </a:t>
            </a:r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361" y="3681412"/>
            <a:ext cx="161746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0"/>
            <a:ext cx="2286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2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err="1"/>
              <a:t>Partitives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RULE: </a:t>
            </a:r>
            <a:r>
              <a:rPr lang="en-US" dirty="0" err="1" smtClean="0"/>
              <a:t>Partitives</a:t>
            </a:r>
            <a:r>
              <a:rPr lang="en-US" dirty="0" smtClean="0"/>
              <a:t> can measure by weight or size. </a:t>
            </a:r>
          </a:p>
          <a:p>
            <a:r>
              <a:rPr lang="en-US" b="1" u="sng" dirty="0" smtClean="0"/>
              <a:t>EXAMPLES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 pound of cheese </a:t>
            </a:r>
          </a:p>
          <a:p>
            <a:r>
              <a:rPr lang="en-US" dirty="0" smtClean="0"/>
              <a:t>A gallon of milk</a:t>
            </a:r>
          </a:p>
          <a:p>
            <a:r>
              <a:rPr lang="en-US" dirty="0" smtClean="0"/>
              <a:t>A quart of orange juice</a:t>
            </a:r>
          </a:p>
          <a:p>
            <a:r>
              <a:rPr lang="en-US" dirty="0" smtClean="0"/>
              <a:t>A pint of ice cream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73" y="2438400"/>
            <a:ext cx="1533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48570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6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ECFF">
                    <a:satMod val="200000"/>
                  </a:srgbClr>
                </a:solidFill>
              </a:rPr>
              <a:t>Introduction to </a:t>
            </a:r>
            <a:r>
              <a:rPr lang="en-US" dirty="0" err="1">
                <a:solidFill>
                  <a:srgbClr val="D6ECFF">
                    <a:satMod val="200000"/>
                  </a:srgbClr>
                </a:solidFill>
              </a:rPr>
              <a:t>Partitives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RULE</a:t>
            </a:r>
            <a:r>
              <a:rPr lang="en-US" dirty="0" smtClean="0"/>
              <a:t>: </a:t>
            </a:r>
            <a:r>
              <a:rPr lang="en-US" dirty="0" err="1" smtClean="0"/>
              <a:t>Partitives</a:t>
            </a:r>
            <a:r>
              <a:rPr lang="en-US" dirty="0" smtClean="0"/>
              <a:t>  can measure by describing the container.</a:t>
            </a:r>
          </a:p>
          <a:p>
            <a:endParaRPr lang="en-US" dirty="0"/>
          </a:p>
          <a:p>
            <a:r>
              <a:rPr lang="en-US" b="1" u="sng" dirty="0" smtClean="0"/>
              <a:t>EXAMPLES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 box of cereal</a:t>
            </a:r>
          </a:p>
          <a:p>
            <a:r>
              <a:rPr lang="en-US" dirty="0" smtClean="0"/>
              <a:t>A jar of jam</a:t>
            </a:r>
          </a:p>
          <a:p>
            <a:r>
              <a:rPr lang="en-US" dirty="0" smtClean="0"/>
              <a:t>A bottle of ketchup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646422"/>
            <a:ext cx="1283961" cy="183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17430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69823"/>
            <a:ext cx="8286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1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ECFF">
                    <a:satMod val="200000"/>
                  </a:srgbClr>
                </a:solidFill>
              </a:rPr>
              <a:t>Introduction to </a:t>
            </a:r>
            <a:r>
              <a:rPr lang="en-US" dirty="0" err="1">
                <a:solidFill>
                  <a:srgbClr val="D6ECFF">
                    <a:satMod val="200000"/>
                  </a:srgbClr>
                </a:solidFill>
              </a:rPr>
              <a:t>Partitives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</a:t>
            </a:r>
            <a:r>
              <a:rPr lang="en-US" dirty="0" err="1" smtClean="0"/>
              <a:t>Partitives</a:t>
            </a:r>
            <a:r>
              <a:rPr lang="en-US" dirty="0" smtClean="0"/>
              <a:t> can measure by describing the shape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A head of lettuce</a:t>
            </a:r>
          </a:p>
          <a:p>
            <a:r>
              <a:rPr lang="en-US" dirty="0" smtClean="0"/>
              <a:t>A bunch of carrots</a:t>
            </a:r>
          </a:p>
          <a:p>
            <a:r>
              <a:rPr lang="en-US" dirty="0" smtClean="0"/>
              <a:t>A loaf of bread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161607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17716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99746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7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ECFF">
                    <a:satMod val="200000"/>
                  </a:srgbClr>
                </a:solidFill>
              </a:rPr>
              <a:t>Introduction to </a:t>
            </a:r>
            <a:r>
              <a:rPr lang="en-US" dirty="0" err="1">
                <a:solidFill>
                  <a:srgbClr val="D6ECFF">
                    <a:satMod val="200000"/>
                  </a:srgbClr>
                </a:solidFill>
              </a:rPr>
              <a:t>Partitives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English measurements are different from the metric system.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1 Pound= 0.45 kilograms</a:t>
            </a:r>
          </a:p>
          <a:p>
            <a:r>
              <a:rPr lang="en-US" dirty="0" smtClean="0"/>
              <a:t>1 Pint= 0.475 liters</a:t>
            </a:r>
          </a:p>
          <a:p>
            <a:r>
              <a:rPr lang="en-US" dirty="0" smtClean="0"/>
              <a:t>1 Quart (2 pints)= 0.95 liters</a:t>
            </a:r>
          </a:p>
          <a:p>
            <a:r>
              <a:rPr lang="en-US" dirty="0" smtClean="0"/>
              <a:t>1 Gallon (4 quarts)= 3.8 liters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8400"/>
            <a:ext cx="3338513" cy="257916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2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107</TotalTime>
  <Words>176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Introduction to Partitives</vt:lpstr>
      <vt:lpstr>Introduction to Partitives</vt:lpstr>
      <vt:lpstr>Introduction to Partitives</vt:lpstr>
      <vt:lpstr>Introduction to Partitives</vt:lpstr>
      <vt:lpstr>Introduction to Partitives</vt:lpstr>
      <vt:lpstr>Introduction to Partitives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Paratives</dc:title>
  <dc:creator>Diana Vera Alba</dc:creator>
  <cp:lastModifiedBy>Diana Vera Alba</cp:lastModifiedBy>
  <cp:revision>7</cp:revision>
  <dcterms:created xsi:type="dcterms:W3CDTF">2014-08-19T01:56:46Z</dcterms:created>
  <dcterms:modified xsi:type="dcterms:W3CDTF">2014-08-19T03:44:36Z</dcterms:modified>
</cp:coreProperties>
</file>