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1" r:id="rId5"/>
    <p:sldId id="262" r:id="rId6"/>
    <p:sldId id="263" r:id="rId7"/>
    <p:sldId id="259"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8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8B6EA7-2D48-45C1-904C-40F7909E16D8}" type="datetimeFigureOut">
              <a:rPr lang="en-US" smtClean="0"/>
              <a:t>12/11/2013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C262E-BD1C-49D3-AF17-76FA558A5280}" type="slidenum">
              <a:rPr lang="en-US" smtClean="0"/>
              <a:t>‹#›</a:t>
            </a:fld>
            <a:endParaRPr lang="en-US"/>
          </a:p>
        </p:txBody>
      </p:sp>
    </p:spTree>
    <p:extLst>
      <p:ext uri="{BB962C8B-B14F-4D97-AF65-F5344CB8AC3E}">
        <p14:creationId xmlns:p14="http://schemas.microsoft.com/office/powerpoint/2010/main" val="344095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1</a:t>
            </a:fld>
            <a:endParaRPr lang="en-US"/>
          </a:p>
        </p:txBody>
      </p:sp>
    </p:spTree>
    <p:extLst>
      <p:ext uri="{BB962C8B-B14F-4D97-AF65-F5344CB8AC3E}">
        <p14:creationId xmlns:p14="http://schemas.microsoft.com/office/powerpoint/2010/main" val="247351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2</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3</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4</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5</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6</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7</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8</a:t>
            </a:fld>
            <a:endParaRPr lang="en-US"/>
          </a:p>
        </p:txBody>
      </p:sp>
    </p:spTree>
    <p:extLst>
      <p:ext uri="{BB962C8B-B14F-4D97-AF65-F5344CB8AC3E}">
        <p14:creationId xmlns:p14="http://schemas.microsoft.com/office/powerpoint/2010/main" val="2084806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C262E-BD1C-49D3-AF17-76FA558A5280}" type="slidenum">
              <a:rPr lang="en-US" smtClean="0"/>
              <a:t>9</a:t>
            </a:fld>
            <a:endParaRPr lang="en-US"/>
          </a:p>
        </p:txBody>
      </p:sp>
    </p:spTree>
    <p:extLst>
      <p:ext uri="{BB962C8B-B14F-4D97-AF65-F5344CB8AC3E}">
        <p14:creationId xmlns:p14="http://schemas.microsoft.com/office/powerpoint/2010/main" val="2084806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984BA53-53F3-4D64-8E97-93FBC180F3E3}" type="datetimeFigureOut">
              <a:rPr lang="en-US" smtClean="0"/>
              <a:t>12/11/2013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E274719-75EE-42D3-82D1-B71F911C46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4BA53-53F3-4D64-8E97-93FBC180F3E3}"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4719-75EE-42D3-82D1-B71F911C46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4BA53-53F3-4D64-8E97-93FBC180F3E3}"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4719-75EE-42D3-82D1-B71F911C46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4BA53-53F3-4D64-8E97-93FBC180F3E3}"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4719-75EE-42D3-82D1-B71F911C46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4BA53-53F3-4D64-8E97-93FBC180F3E3}"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4719-75EE-42D3-82D1-B71F911C46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984BA53-53F3-4D64-8E97-93FBC180F3E3}"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4719-75EE-42D3-82D1-B71F911C4672}"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984BA53-53F3-4D64-8E97-93FBC180F3E3}" type="datetimeFigureOut">
              <a:rPr lang="en-US" smtClean="0"/>
              <a:t>12/11/2013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74719-75EE-42D3-82D1-B71F911C4672}"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4BA53-53F3-4D64-8E97-93FBC180F3E3}" type="datetimeFigureOut">
              <a:rPr lang="en-US" smtClean="0"/>
              <a:t>12/11/2013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74719-75EE-42D3-82D1-B71F911C46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4BA53-53F3-4D64-8E97-93FBC180F3E3}" type="datetimeFigureOut">
              <a:rPr lang="en-US" smtClean="0"/>
              <a:t>12/11/2013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74719-75EE-42D3-82D1-B71F911C46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984BA53-53F3-4D64-8E97-93FBC180F3E3}" type="datetimeFigureOut">
              <a:rPr lang="en-US" smtClean="0"/>
              <a:t>12/11/2013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DE274719-75EE-42D3-82D1-B71F911C46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984BA53-53F3-4D64-8E97-93FBC180F3E3}" type="datetimeFigureOut">
              <a:rPr lang="en-US" smtClean="0"/>
              <a:t>12/11/2013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DE274719-75EE-42D3-82D1-B71F911C46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984BA53-53F3-4D64-8E97-93FBC180F3E3}" type="datetimeFigureOut">
              <a:rPr lang="en-US" smtClean="0"/>
              <a:t>12/11/2013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E274719-75EE-42D3-82D1-B71F911C46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 Tense Review</a:t>
            </a:r>
            <a:endParaRPr lang="en-US" dirty="0"/>
          </a:p>
        </p:txBody>
      </p:sp>
      <p:sp>
        <p:nvSpPr>
          <p:cNvPr id="3" name="Subtitle 2"/>
          <p:cNvSpPr>
            <a:spLocks noGrp="1"/>
          </p:cNvSpPr>
          <p:nvPr>
            <p:ph type="subTitle" idx="1"/>
          </p:nvPr>
        </p:nvSpPr>
        <p:spPr/>
        <p:txBody>
          <a:bodyPr/>
          <a:lstStyle/>
          <a:p>
            <a:r>
              <a:rPr lang="en-US" dirty="0" smtClean="0"/>
              <a:t>Mrs. Alba</a:t>
            </a:r>
          </a:p>
          <a:p>
            <a:r>
              <a:rPr lang="en-US" dirty="0" smtClean="0"/>
              <a:t>ESL 4</a:t>
            </a:r>
            <a:endParaRPr lang="en-US" dirty="0" smtClean="0"/>
          </a:p>
          <a:p>
            <a:endParaRPr lang="en-US" dirty="0"/>
          </a:p>
        </p:txBody>
      </p:sp>
    </p:spTree>
    <p:extLst>
      <p:ext uri="{BB962C8B-B14F-4D97-AF65-F5344CB8AC3E}">
        <p14:creationId xmlns:p14="http://schemas.microsoft.com/office/powerpoint/2010/main" val="99939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Autofit/>
          </a:bodyPr>
          <a:lstStyle/>
          <a:p>
            <a:r>
              <a:rPr lang="en-US" sz="2800" dirty="0" smtClean="0"/>
              <a:t>Today, we </a:t>
            </a:r>
            <a:r>
              <a:rPr lang="en-US" sz="2800" b="1" dirty="0" smtClean="0">
                <a:solidFill>
                  <a:srgbClr val="FF0000"/>
                </a:solidFill>
              </a:rPr>
              <a:t>are reviewing </a:t>
            </a:r>
            <a:r>
              <a:rPr lang="en-US" sz="2800" dirty="0" smtClean="0"/>
              <a:t>verb tenses.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97708782"/>
              </p:ext>
            </p:extLst>
          </p:nvPr>
        </p:nvGraphicFramePr>
        <p:xfrm>
          <a:off x="457200" y="1600200"/>
          <a:ext cx="8458200" cy="4920615"/>
        </p:xfrm>
        <a:graphic>
          <a:graphicData uri="http://schemas.openxmlformats.org/drawingml/2006/table">
            <a:tbl>
              <a:tblPr firstRow="1" bandRow="1">
                <a:tableStyleId>{5C22544A-7EE6-4342-B048-85BDC9FD1C3A}</a:tableStyleId>
              </a:tblPr>
              <a:tblGrid>
                <a:gridCol w="1801283"/>
                <a:gridCol w="6656917"/>
              </a:tblGrid>
              <a:tr h="1000125">
                <a:tc>
                  <a:txBody>
                    <a:bodyPr/>
                    <a:lstStyle/>
                    <a:p>
                      <a:r>
                        <a:rPr lang="en-US" sz="2400" dirty="0" smtClean="0"/>
                        <a:t>Verb Tense</a:t>
                      </a:r>
                      <a:endParaRPr lang="en-US" sz="2400" dirty="0"/>
                    </a:p>
                  </a:txBody>
                  <a:tcPr/>
                </a:tc>
                <a:tc>
                  <a:txBody>
                    <a:bodyPr/>
                    <a:lstStyle/>
                    <a:p>
                      <a:r>
                        <a:rPr lang="en-US" dirty="0" smtClean="0"/>
                        <a:t>PRESENT</a:t>
                      </a:r>
                      <a:r>
                        <a:rPr lang="en-US" baseline="0" dirty="0" smtClean="0"/>
                        <a:t> CONTINUOUS</a:t>
                      </a:r>
                      <a:endParaRPr lang="en-US" dirty="0"/>
                    </a:p>
                  </a:txBody>
                  <a:tcPr/>
                </a:tc>
              </a:tr>
              <a:tr h="1000125">
                <a:tc>
                  <a:txBody>
                    <a:bodyPr/>
                    <a:lstStyle/>
                    <a:p>
                      <a:r>
                        <a:rPr lang="en-US" sz="2400" dirty="0" smtClean="0"/>
                        <a:t>Explanation</a:t>
                      </a:r>
                      <a:endParaRPr lang="en-US" sz="2400" dirty="0"/>
                    </a:p>
                  </a:txBody>
                  <a:tcPr/>
                </a:tc>
                <a:tc>
                  <a:txBody>
                    <a:bodyPr/>
                    <a:lstStyle/>
                    <a:p>
                      <a:r>
                        <a:rPr lang="en-US" sz="2400" dirty="0" smtClean="0"/>
                        <a:t>It’s</a:t>
                      </a:r>
                      <a:r>
                        <a:rPr lang="en-US" sz="2400" baseline="0" dirty="0" smtClean="0"/>
                        <a:t> what we are doing NOW.</a:t>
                      </a:r>
                      <a:endParaRPr lang="en-US" sz="2400" dirty="0"/>
                    </a:p>
                  </a:txBody>
                  <a:tcPr/>
                </a:tc>
              </a:tr>
              <a:tr h="1000125">
                <a:tc>
                  <a:txBody>
                    <a:bodyPr/>
                    <a:lstStyle/>
                    <a:p>
                      <a:r>
                        <a:rPr lang="en-US" sz="2400" dirty="0" smtClean="0"/>
                        <a:t>Rule</a:t>
                      </a:r>
                      <a:endParaRPr lang="en-US" sz="2400" dirty="0"/>
                    </a:p>
                  </a:txBody>
                  <a:tcPr/>
                </a:tc>
                <a:tc>
                  <a:txBody>
                    <a:bodyPr/>
                    <a:lstStyle/>
                    <a:p>
                      <a:r>
                        <a:rPr lang="en-US" sz="2400" dirty="0" smtClean="0"/>
                        <a:t>Describes action right now.</a:t>
                      </a:r>
                      <a:endParaRPr lang="en-US" sz="2400" dirty="0"/>
                    </a:p>
                  </a:txBody>
                  <a:tcPr/>
                </a:tc>
              </a:tr>
              <a:tr h="1800225">
                <a:tc>
                  <a:txBody>
                    <a:bodyPr/>
                    <a:lstStyle/>
                    <a:p>
                      <a:r>
                        <a:rPr lang="en-US" sz="2400" dirty="0" smtClean="0"/>
                        <a:t>Special Problems</a:t>
                      </a:r>
                      <a:endParaRPr lang="en-US" sz="2400" dirty="0"/>
                    </a:p>
                  </a:txBody>
                  <a:tcPr/>
                </a:tc>
                <a:tc>
                  <a:txBody>
                    <a:bodyPr/>
                    <a:lstStyle/>
                    <a:p>
                      <a:r>
                        <a:rPr lang="en-US" sz="2400" dirty="0" smtClean="0"/>
                        <a:t>Some verbs aren’t usually used in the continuous—</a:t>
                      </a:r>
                    </a:p>
                    <a:p>
                      <a:r>
                        <a:rPr lang="en-US" sz="2400" dirty="0" smtClean="0"/>
                        <a:t>Be, can, understand, forget,</a:t>
                      </a:r>
                      <a:r>
                        <a:rPr lang="en-US" sz="2400" baseline="0" dirty="0" smtClean="0"/>
                        <a:t> have</a:t>
                      </a:r>
                      <a:endParaRPr lang="en-US" sz="2400" dirty="0" smtClean="0"/>
                    </a:p>
                    <a:p>
                      <a:endParaRPr lang="en-US" sz="2400" dirty="0" smtClean="0"/>
                    </a:p>
                    <a:p>
                      <a:r>
                        <a:rPr lang="en-US" sz="2400" dirty="0" smtClean="0"/>
                        <a:t>Right now,</a:t>
                      </a:r>
                      <a:r>
                        <a:rPr lang="en-US" sz="2400" baseline="0" dirty="0" smtClean="0"/>
                        <a:t> I understand you.</a:t>
                      </a:r>
                      <a:endParaRPr lang="en-US" sz="2400" dirty="0"/>
                    </a:p>
                  </a:txBody>
                  <a:tcPr/>
                </a:tc>
              </a:tr>
            </a:tbl>
          </a:graphicData>
        </a:graphic>
      </p:graphicFrame>
    </p:spTree>
    <p:extLst>
      <p:ext uri="{BB962C8B-B14F-4D97-AF65-F5344CB8AC3E}">
        <p14:creationId xmlns:p14="http://schemas.microsoft.com/office/powerpoint/2010/main" val="712763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a:t>
            </a:r>
            <a:r>
              <a:rPr lang="en-US" sz="3600" dirty="0" smtClean="0"/>
              <a:t> </a:t>
            </a:r>
            <a:r>
              <a:rPr lang="en-US" sz="3600" b="1" dirty="0" smtClean="0">
                <a:solidFill>
                  <a:srgbClr val="FF0000"/>
                </a:solidFill>
              </a:rPr>
              <a:t>work</a:t>
            </a:r>
            <a:r>
              <a:rPr lang="en-US" sz="3600" dirty="0" smtClean="0"/>
              <a:t> at </a:t>
            </a:r>
            <a:r>
              <a:rPr lang="en-US" sz="3600" dirty="0" smtClean="0"/>
              <a:t>National City Adult School</a:t>
            </a: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9316179"/>
              </p:ext>
            </p:extLst>
          </p:nvPr>
        </p:nvGraphicFramePr>
        <p:xfrm>
          <a:off x="457200" y="1731186"/>
          <a:ext cx="8458200" cy="5141230"/>
        </p:xfrm>
        <a:graphic>
          <a:graphicData uri="http://schemas.openxmlformats.org/drawingml/2006/table">
            <a:tbl>
              <a:tblPr firstRow="1" bandRow="1">
                <a:tableStyleId>{5C22544A-7EE6-4342-B048-85BDC9FD1C3A}</a:tableStyleId>
              </a:tblPr>
              <a:tblGrid>
                <a:gridCol w="1644650"/>
                <a:gridCol w="6813550"/>
              </a:tblGrid>
              <a:tr h="654432">
                <a:tc>
                  <a:txBody>
                    <a:bodyPr/>
                    <a:lstStyle/>
                    <a:p>
                      <a:r>
                        <a:rPr lang="en-US" sz="2400" dirty="0" smtClean="0"/>
                        <a:t>Verb Tense</a:t>
                      </a:r>
                      <a:endParaRPr lang="en-US" sz="2400" dirty="0"/>
                    </a:p>
                  </a:txBody>
                  <a:tcPr/>
                </a:tc>
                <a:tc>
                  <a:txBody>
                    <a:bodyPr/>
                    <a:lstStyle/>
                    <a:p>
                      <a:r>
                        <a:rPr lang="en-US" sz="2400" dirty="0" smtClean="0"/>
                        <a:t>SIMPLE</a:t>
                      </a:r>
                      <a:r>
                        <a:rPr lang="en-US" sz="2400" baseline="0" dirty="0" smtClean="0"/>
                        <a:t> PRESENT</a:t>
                      </a:r>
                      <a:endParaRPr lang="en-US" sz="2400" dirty="0"/>
                    </a:p>
                  </a:txBody>
                  <a:tcPr/>
                </a:tc>
              </a:tr>
              <a:tr h="1071231">
                <a:tc>
                  <a:txBody>
                    <a:bodyPr/>
                    <a:lstStyle/>
                    <a:p>
                      <a:r>
                        <a:rPr lang="en-US" sz="2400" dirty="0" smtClean="0"/>
                        <a:t>Explanation</a:t>
                      </a:r>
                      <a:endParaRPr lang="en-US" sz="2400" dirty="0"/>
                    </a:p>
                  </a:txBody>
                  <a:tcPr/>
                </a:tc>
                <a:tc>
                  <a:txBody>
                    <a:bodyPr/>
                    <a:lstStyle/>
                    <a:p>
                      <a:r>
                        <a:rPr lang="en-US" sz="2400" dirty="0" smtClean="0"/>
                        <a:t>It’s a general fact. It’s what I do every day. I do it again and again</a:t>
                      </a:r>
                      <a:endParaRPr lang="en-US" sz="2400" dirty="0"/>
                    </a:p>
                  </a:txBody>
                  <a:tcPr/>
                </a:tc>
              </a:tr>
              <a:tr h="1129567">
                <a:tc>
                  <a:txBody>
                    <a:bodyPr/>
                    <a:lstStyle/>
                    <a:p>
                      <a:r>
                        <a:rPr lang="en-US" sz="2400" smtClean="0"/>
                        <a:t>Rule</a:t>
                      </a:r>
                      <a:endParaRPr lang="en-US" sz="2400" dirty="0"/>
                    </a:p>
                  </a:txBody>
                  <a:tcPr/>
                </a:tc>
                <a:tc>
                  <a:txBody>
                    <a:bodyPr/>
                    <a:lstStyle/>
                    <a:p>
                      <a:r>
                        <a:rPr lang="en-US" sz="2400" dirty="0" smtClean="0"/>
                        <a:t>Use simple present for something that is a habit, or repeated</a:t>
                      </a:r>
                      <a:r>
                        <a:rPr lang="en-US" sz="2400" baseline="0" dirty="0" smtClean="0"/>
                        <a:t> again and again.</a:t>
                      </a:r>
                      <a:endParaRPr lang="en-US" sz="2400" dirty="0"/>
                    </a:p>
                  </a:txBody>
                  <a:tcPr/>
                </a:tc>
              </a:tr>
              <a:tr h="2097769">
                <a:tc>
                  <a:txBody>
                    <a:bodyPr/>
                    <a:lstStyle/>
                    <a:p>
                      <a:r>
                        <a:rPr lang="en-US" sz="2400" dirty="0" smtClean="0"/>
                        <a:t>Pay attention</a:t>
                      </a:r>
                      <a:endParaRPr lang="en-US" sz="2400" dirty="0"/>
                    </a:p>
                  </a:txBody>
                  <a:tcPr/>
                </a:tc>
                <a:tc>
                  <a:txBody>
                    <a:bodyPr/>
                    <a:lstStyle/>
                    <a:p>
                      <a:r>
                        <a:rPr lang="en-US" sz="2400" dirty="0" smtClean="0"/>
                        <a:t>to</a:t>
                      </a:r>
                      <a:r>
                        <a:rPr lang="en-US" sz="2400" baseline="0" dirty="0" smtClean="0"/>
                        <a:t> the difference between the two present tenses:</a:t>
                      </a:r>
                    </a:p>
                    <a:p>
                      <a:endParaRPr lang="en-US" sz="2400" baseline="0" dirty="0" smtClean="0"/>
                    </a:p>
                    <a:p>
                      <a:r>
                        <a:rPr lang="en-US" sz="2400" baseline="0" dirty="0" smtClean="0"/>
                        <a:t>I </a:t>
                      </a:r>
                      <a:r>
                        <a:rPr lang="en-US" sz="2400" baseline="0" dirty="0" smtClean="0"/>
                        <a:t>take pictures </a:t>
                      </a:r>
                      <a:r>
                        <a:rPr lang="en-US" sz="2400" baseline="0" dirty="0" smtClean="0"/>
                        <a:t>(simple present) = it’s my </a:t>
                      </a:r>
                      <a:r>
                        <a:rPr lang="en-US" sz="2400" baseline="0" dirty="0" smtClean="0"/>
                        <a:t>hobby, </a:t>
                      </a:r>
                      <a:r>
                        <a:rPr lang="en-US" sz="2400" baseline="0" dirty="0" smtClean="0"/>
                        <a:t>I’m a </a:t>
                      </a:r>
                      <a:r>
                        <a:rPr lang="en-US" sz="2400" baseline="0" dirty="0" smtClean="0"/>
                        <a:t>photographer.</a:t>
                      </a:r>
                      <a:endParaRPr lang="en-US" sz="2400" baseline="0" dirty="0" smtClean="0"/>
                    </a:p>
                    <a:p>
                      <a:r>
                        <a:rPr lang="en-US" sz="2400" baseline="0" dirty="0" smtClean="0"/>
                        <a:t>I’m not </a:t>
                      </a:r>
                      <a:r>
                        <a:rPr lang="en-US" sz="2400" baseline="0" dirty="0" smtClean="0"/>
                        <a:t>taking pictures </a:t>
                      </a:r>
                      <a:r>
                        <a:rPr lang="en-US" sz="2400" baseline="0" dirty="0" smtClean="0"/>
                        <a:t>now (present continuous) because I’m in class.</a:t>
                      </a:r>
                      <a:endParaRPr lang="en-US" sz="2400" dirty="0"/>
                    </a:p>
                  </a:txBody>
                  <a:tcPr/>
                </a:tc>
              </a:tr>
            </a:tbl>
          </a:graphicData>
        </a:graphic>
      </p:graphicFrame>
    </p:spTree>
    <p:extLst>
      <p:ext uri="{BB962C8B-B14F-4D97-AF65-F5344CB8AC3E}">
        <p14:creationId xmlns:p14="http://schemas.microsoft.com/office/powerpoint/2010/main" val="92945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82617"/>
          </a:xfrm>
        </p:spPr>
        <p:txBody>
          <a:bodyPr>
            <a:normAutofit/>
          </a:bodyPr>
          <a:lstStyle/>
          <a:p>
            <a:r>
              <a:rPr lang="en-US" sz="2800" dirty="0"/>
              <a:t>I</a:t>
            </a:r>
            <a:r>
              <a:rPr lang="en-US" sz="2800" dirty="0" smtClean="0"/>
              <a:t> </a:t>
            </a:r>
            <a:r>
              <a:rPr lang="en-US" sz="2800" b="1" dirty="0" smtClean="0">
                <a:solidFill>
                  <a:srgbClr val="FF0000"/>
                </a:solidFill>
              </a:rPr>
              <a:t>got</a:t>
            </a:r>
            <a:r>
              <a:rPr lang="en-US" sz="2800" dirty="0" smtClean="0"/>
              <a:t> an M.A. </a:t>
            </a:r>
            <a:r>
              <a:rPr lang="en-US" sz="2800" dirty="0" smtClean="0"/>
              <a:t>at National University.</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084994"/>
              </p:ext>
            </p:extLst>
          </p:nvPr>
        </p:nvGraphicFramePr>
        <p:xfrm>
          <a:off x="457200" y="1447800"/>
          <a:ext cx="8458200" cy="4952999"/>
        </p:xfrm>
        <a:graphic>
          <a:graphicData uri="http://schemas.openxmlformats.org/drawingml/2006/table">
            <a:tbl>
              <a:tblPr firstRow="1" bandRow="1">
                <a:tableStyleId>{5C22544A-7EE6-4342-B048-85BDC9FD1C3A}</a:tableStyleId>
              </a:tblPr>
              <a:tblGrid>
                <a:gridCol w="1828800"/>
                <a:gridCol w="6629400"/>
              </a:tblGrid>
              <a:tr h="654432">
                <a:tc>
                  <a:txBody>
                    <a:bodyPr/>
                    <a:lstStyle/>
                    <a:p>
                      <a:r>
                        <a:rPr lang="en-US" sz="2400" dirty="0" smtClean="0"/>
                        <a:t>Verb Tense</a:t>
                      </a:r>
                      <a:endParaRPr lang="en-US" sz="2400" dirty="0"/>
                    </a:p>
                  </a:txBody>
                  <a:tcPr/>
                </a:tc>
                <a:tc>
                  <a:txBody>
                    <a:bodyPr/>
                    <a:lstStyle/>
                    <a:p>
                      <a:r>
                        <a:rPr lang="en-US" sz="2400" dirty="0" smtClean="0"/>
                        <a:t>SIMPLE</a:t>
                      </a:r>
                      <a:r>
                        <a:rPr lang="en-US" sz="2400" baseline="0" dirty="0" smtClean="0"/>
                        <a:t> PAST</a:t>
                      </a:r>
                      <a:endParaRPr lang="en-US" sz="2400" dirty="0"/>
                    </a:p>
                  </a:txBody>
                  <a:tcPr/>
                </a:tc>
              </a:tr>
              <a:tr h="1071231">
                <a:tc>
                  <a:txBody>
                    <a:bodyPr/>
                    <a:lstStyle/>
                    <a:p>
                      <a:r>
                        <a:rPr lang="en-US" sz="2400" dirty="0" smtClean="0"/>
                        <a:t>Explanation</a:t>
                      </a:r>
                      <a:endParaRPr lang="en-US" sz="2400" dirty="0"/>
                    </a:p>
                  </a:txBody>
                  <a:tcPr/>
                </a:tc>
                <a:tc>
                  <a:txBody>
                    <a:bodyPr/>
                    <a:lstStyle/>
                    <a:p>
                      <a:r>
                        <a:rPr lang="en-US" sz="2400" dirty="0" smtClean="0"/>
                        <a:t>I received</a:t>
                      </a:r>
                      <a:r>
                        <a:rPr lang="en-US" sz="2400" baseline="0" dirty="0" smtClean="0"/>
                        <a:t> the degree in the past.</a:t>
                      </a:r>
                      <a:endParaRPr lang="en-US" sz="2400" dirty="0"/>
                    </a:p>
                  </a:txBody>
                  <a:tcPr/>
                </a:tc>
              </a:tr>
              <a:tr h="1129567">
                <a:tc>
                  <a:txBody>
                    <a:bodyPr/>
                    <a:lstStyle/>
                    <a:p>
                      <a:r>
                        <a:rPr lang="en-US" sz="2400" smtClean="0"/>
                        <a:t>Rule</a:t>
                      </a:r>
                      <a:endParaRPr lang="en-US" sz="2400" dirty="0"/>
                    </a:p>
                  </a:txBody>
                  <a:tcPr/>
                </a:tc>
                <a:tc>
                  <a:txBody>
                    <a:bodyPr/>
                    <a:lstStyle/>
                    <a:p>
                      <a:r>
                        <a:rPr lang="en-US" sz="2400" dirty="0" smtClean="0"/>
                        <a:t>Use simple past for something that happened to the</a:t>
                      </a:r>
                      <a:r>
                        <a:rPr lang="en-US" sz="2400" baseline="0" dirty="0" smtClean="0"/>
                        <a:t> past and is finished.</a:t>
                      </a:r>
                      <a:endParaRPr lang="en-US" sz="2400" dirty="0"/>
                    </a:p>
                  </a:txBody>
                  <a:tcPr/>
                </a:tc>
              </a:tr>
              <a:tr h="2097769">
                <a:tc>
                  <a:txBody>
                    <a:bodyPr/>
                    <a:lstStyle/>
                    <a:p>
                      <a:r>
                        <a:rPr lang="en-US" sz="2400" dirty="0" smtClean="0"/>
                        <a:t>Pay attention</a:t>
                      </a:r>
                      <a:endParaRPr lang="en-US" sz="2400" dirty="0"/>
                    </a:p>
                  </a:txBody>
                  <a:tcPr/>
                </a:tc>
                <a:tc>
                  <a:txBody>
                    <a:bodyPr/>
                    <a:lstStyle/>
                    <a:p>
                      <a:r>
                        <a:rPr lang="en-US" sz="2400" dirty="0" smtClean="0"/>
                        <a:t>I</a:t>
                      </a:r>
                      <a:r>
                        <a:rPr lang="en-US" sz="2400" baseline="0" dirty="0" smtClean="0"/>
                        <a:t> have an M.A. now (present tense, “have” is not used in the continuous).</a:t>
                      </a:r>
                    </a:p>
                    <a:p>
                      <a:endParaRPr lang="en-US" sz="2400" baseline="0" dirty="0" smtClean="0"/>
                    </a:p>
                    <a:p>
                      <a:r>
                        <a:rPr lang="en-US" sz="2400" baseline="0" dirty="0" smtClean="0"/>
                        <a:t>I got the degree in the past. </a:t>
                      </a:r>
                      <a:endParaRPr lang="en-US" sz="2400" dirty="0"/>
                    </a:p>
                  </a:txBody>
                  <a:tcPr/>
                </a:tc>
              </a:tr>
            </a:tbl>
          </a:graphicData>
        </a:graphic>
      </p:graphicFrame>
    </p:spTree>
    <p:extLst>
      <p:ext uri="{BB962C8B-B14F-4D97-AF65-F5344CB8AC3E}">
        <p14:creationId xmlns:p14="http://schemas.microsoft.com/office/powerpoint/2010/main" val="3817759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0"/>
            <a:ext cx="6965245" cy="990601"/>
          </a:xfrm>
        </p:spPr>
        <p:txBody>
          <a:bodyPr>
            <a:normAutofit/>
          </a:bodyPr>
          <a:lstStyle/>
          <a:p>
            <a:pPr algn="l"/>
            <a:r>
              <a:rPr lang="en-US" sz="1800" dirty="0"/>
              <a:t>I</a:t>
            </a:r>
            <a:r>
              <a:rPr lang="en-US" sz="1800" dirty="0" smtClean="0"/>
              <a:t> </a:t>
            </a:r>
            <a:r>
              <a:rPr lang="en-US" sz="1800" b="1" dirty="0" smtClean="0">
                <a:solidFill>
                  <a:srgbClr val="FF0000"/>
                </a:solidFill>
              </a:rPr>
              <a:t>have taught </a:t>
            </a:r>
            <a:r>
              <a:rPr lang="en-US" sz="1800" dirty="0" smtClean="0"/>
              <a:t>at </a:t>
            </a:r>
            <a:r>
              <a:rPr lang="en-US" sz="1800" dirty="0" smtClean="0"/>
              <a:t>National City Adult</a:t>
            </a:r>
            <a:r>
              <a:rPr lang="en-US" sz="1800" dirty="0" smtClean="0"/>
              <a:t> </a:t>
            </a:r>
            <a:r>
              <a:rPr lang="en-US" sz="1800" dirty="0" smtClean="0"/>
              <a:t>for </a:t>
            </a:r>
            <a:r>
              <a:rPr lang="en-US" sz="1800" dirty="0"/>
              <a:t>3</a:t>
            </a:r>
            <a:r>
              <a:rPr lang="en-US" sz="1800" dirty="0" smtClean="0"/>
              <a:t> </a:t>
            </a:r>
            <a:r>
              <a:rPr lang="en-US" sz="1800" dirty="0" smtClean="0"/>
              <a:t>years</a:t>
            </a:r>
            <a:br>
              <a:rPr lang="en-US" sz="1800" dirty="0" smtClean="0"/>
            </a:br>
            <a:r>
              <a:rPr lang="en-US" sz="1800" dirty="0" smtClean="0"/>
              <a:t>I </a:t>
            </a:r>
            <a:r>
              <a:rPr lang="en-US" sz="1800" b="1" dirty="0" smtClean="0">
                <a:solidFill>
                  <a:srgbClr val="FF0000"/>
                </a:solidFill>
              </a:rPr>
              <a:t>have taught </a:t>
            </a:r>
            <a:r>
              <a:rPr lang="en-US" sz="1800" dirty="0" smtClean="0"/>
              <a:t>at </a:t>
            </a:r>
            <a:r>
              <a:rPr lang="en-US" sz="1800" dirty="0" smtClean="0"/>
              <a:t>National City Adult </a:t>
            </a:r>
            <a:r>
              <a:rPr lang="en-US" sz="1800" dirty="0" smtClean="0"/>
              <a:t>since </a:t>
            </a:r>
            <a:r>
              <a:rPr lang="en-US" sz="1800" dirty="0" smtClean="0"/>
              <a:t>2010</a:t>
            </a:r>
            <a:r>
              <a:rPr lang="en-US" sz="1800" dirty="0" smtClean="0"/>
              <a:t>.</a:t>
            </a: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8532395"/>
              </p:ext>
            </p:extLst>
          </p:nvPr>
        </p:nvGraphicFramePr>
        <p:xfrm>
          <a:off x="228600" y="1600200"/>
          <a:ext cx="8382000" cy="4718563"/>
        </p:xfrm>
        <a:graphic>
          <a:graphicData uri="http://schemas.openxmlformats.org/drawingml/2006/table">
            <a:tbl>
              <a:tblPr firstRow="1" bandRow="1">
                <a:tableStyleId>{5C22544A-7EE6-4342-B048-85BDC9FD1C3A}</a:tableStyleId>
              </a:tblPr>
              <a:tblGrid>
                <a:gridCol w="1752600"/>
                <a:gridCol w="6629400"/>
              </a:tblGrid>
              <a:tr h="253533">
                <a:tc>
                  <a:txBody>
                    <a:bodyPr/>
                    <a:lstStyle/>
                    <a:p>
                      <a:r>
                        <a:rPr lang="en-US" sz="2400" dirty="0" smtClean="0"/>
                        <a:t>Verb Tense</a:t>
                      </a:r>
                      <a:endParaRPr lang="en-US" sz="2400" dirty="0"/>
                    </a:p>
                  </a:txBody>
                  <a:tcPr/>
                </a:tc>
                <a:tc>
                  <a:txBody>
                    <a:bodyPr/>
                    <a:lstStyle/>
                    <a:p>
                      <a:r>
                        <a:rPr lang="en-US" sz="2400" dirty="0" smtClean="0"/>
                        <a:t>PRESENT PERFECT </a:t>
                      </a:r>
                      <a:endParaRPr lang="en-US" sz="2400" dirty="0"/>
                    </a:p>
                  </a:txBody>
                  <a:tcPr/>
                </a:tc>
              </a:tr>
              <a:tr h="1038659">
                <a:tc>
                  <a:txBody>
                    <a:bodyPr/>
                    <a:lstStyle/>
                    <a:p>
                      <a:r>
                        <a:rPr lang="en-US" sz="2400" dirty="0" smtClean="0"/>
                        <a:t>Explanation</a:t>
                      </a:r>
                      <a:endParaRPr lang="en-US" sz="2400" dirty="0"/>
                    </a:p>
                  </a:txBody>
                  <a:tcPr/>
                </a:tc>
                <a:tc>
                  <a:txBody>
                    <a:bodyPr/>
                    <a:lstStyle/>
                    <a:p>
                      <a:r>
                        <a:rPr lang="en-US" sz="2400" dirty="0" smtClean="0"/>
                        <a:t>I</a:t>
                      </a:r>
                      <a:r>
                        <a:rPr lang="en-US" sz="2400" baseline="0" dirty="0" smtClean="0"/>
                        <a:t> started to teach at </a:t>
                      </a:r>
                      <a:r>
                        <a:rPr lang="en-US" sz="2400" baseline="0" dirty="0" smtClean="0"/>
                        <a:t>National City Adult (3 </a:t>
                      </a:r>
                      <a:r>
                        <a:rPr lang="en-US" sz="2400" baseline="0" dirty="0" smtClean="0"/>
                        <a:t>years ago), and I still teach at </a:t>
                      </a:r>
                      <a:r>
                        <a:rPr lang="en-US" sz="2400" baseline="0" dirty="0" smtClean="0"/>
                        <a:t>National City Adult </a:t>
                      </a:r>
                      <a:r>
                        <a:rPr lang="en-US" sz="2400" baseline="0" dirty="0" smtClean="0"/>
                        <a:t>now.</a:t>
                      </a:r>
                      <a:endParaRPr lang="en-US" sz="2400" dirty="0"/>
                    </a:p>
                  </a:txBody>
                  <a:tcPr/>
                </a:tc>
              </a:tr>
              <a:tr h="1152576">
                <a:tc>
                  <a:txBody>
                    <a:bodyPr/>
                    <a:lstStyle/>
                    <a:p>
                      <a:r>
                        <a:rPr lang="en-US" sz="2400" smtClean="0"/>
                        <a:t>Rule</a:t>
                      </a:r>
                      <a:endParaRPr lang="en-US" sz="2400" dirty="0"/>
                    </a:p>
                  </a:txBody>
                  <a:tcPr/>
                </a:tc>
                <a:tc>
                  <a:txBody>
                    <a:bodyPr/>
                    <a:lstStyle/>
                    <a:p>
                      <a:r>
                        <a:rPr lang="en-US" sz="2400" dirty="0" smtClean="0"/>
                        <a:t>Use present perfect </a:t>
                      </a:r>
                      <a:r>
                        <a:rPr lang="en-US" sz="2400" i="1" dirty="0" smtClean="0"/>
                        <a:t>with</a:t>
                      </a:r>
                      <a:r>
                        <a:rPr lang="en-US" sz="2400" i="1" baseline="0" dirty="0" smtClean="0"/>
                        <a:t> “for” or “since” </a:t>
                      </a:r>
                      <a:r>
                        <a:rPr lang="en-US" sz="2400" i="0" baseline="0" dirty="0" smtClean="0"/>
                        <a:t>for an action that began in the past and continues in the present.</a:t>
                      </a:r>
                      <a:endParaRPr lang="en-US" sz="2400" dirty="0"/>
                    </a:p>
                  </a:txBody>
                  <a:tcPr/>
                </a:tc>
              </a:tr>
              <a:tr h="2033984">
                <a:tc>
                  <a:txBody>
                    <a:bodyPr/>
                    <a:lstStyle/>
                    <a:p>
                      <a:r>
                        <a:rPr lang="en-US" sz="2400" dirty="0" smtClean="0"/>
                        <a:t>Pay attention</a:t>
                      </a:r>
                      <a:endParaRPr lang="en-US" sz="2400" dirty="0"/>
                    </a:p>
                  </a:txBody>
                  <a:tcPr/>
                </a:tc>
                <a:tc>
                  <a:txBody>
                    <a:bodyPr/>
                    <a:lstStyle/>
                    <a:p>
                      <a:r>
                        <a:rPr lang="en-US" sz="2400" dirty="0" smtClean="0"/>
                        <a:t>Without</a:t>
                      </a:r>
                      <a:r>
                        <a:rPr lang="en-US" sz="2400" baseline="0" dirty="0" smtClean="0"/>
                        <a:t> “for” or “since,” the meaning changes.</a:t>
                      </a:r>
                      <a:endParaRPr lang="en-US" sz="2400" dirty="0"/>
                    </a:p>
                  </a:txBody>
                  <a:tcPr/>
                </a:tc>
              </a:tr>
            </a:tbl>
          </a:graphicData>
        </a:graphic>
      </p:graphicFrame>
    </p:spTree>
    <p:extLst>
      <p:ext uri="{BB962C8B-B14F-4D97-AF65-F5344CB8AC3E}">
        <p14:creationId xmlns:p14="http://schemas.microsoft.com/office/powerpoint/2010/main" val="1406850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533400"/>
            <a:ext cx="6965245" cy="990601"/>
          </a:xfrm>
        </p:spPr>
        <p:txBody>
          <a:bodyPr>
            <a:noAutofit/>
          </a:bodyPr>
          <a:lstStyle/>
          <a:p>
            <a:pPr algn="l"/>
            <a:r>
              <a:rPr lang="en-US" sz="2400" dirty="0"/>
              <a:t>I</a:t>
            </a:r>
            <a:r>
              <a:rPr lang="en-US" sz="2400" dirty="0" smtClean="0"/>
              <a:t> </a:t>
            </a:r>
            <a:r>
              <a:rPr lang="en-US" sz="2400" b="1" dirty="0" smtClean="0">
                <a:solidFill>
                  <a:srgbClr val="FF0000"/>
                </a:solidFill>
              </a:rPr>
              <a:t>have been teaching </a:t>
            </a:r>
            <a:r>
              <a:rPr lang="en-US" sz="2400" dirty="0" smtClean="0"/>
              <a:t>at </a:t>
            </a:r>
            <a:r>
              <a:rPr lang="en-US" sz="2400" dirty="0" smtClean="0"/>
              <a:t>National City Adult School for 3 years. I </a:t>
            </a:r>
            <a:r>
              <a:rPr lang="en-US" sz="2400" b="1" dirty="0" smtClean="0">
                <a:solidFill>
                  <a:srgbClr val="FF0000"/>
                </a:solidFill>
              </a:rPr>
              <a:t>have been teaching </a:t>
            </a:r>
            <a:r>
              <a:rPr lang="en-US" sz="2400" dirty="0" smtClean="0"/>
              <a:t>at </a:t>
            </a:r>
            <a:r>
              <a:rPr lang="en-US" sz="2400" dirty="0" smtClean="0"/>
              <a:t>NCA</a:t>
            </a:r>
            <a:r>
              <a:rPr lang="en-US" sz="2400" dirty="0" smtClean="0"/>
              <a:t> </a:t>
            </a:r>
            <a:r>
              <a:rPr lang="en-US" sz="2400" dirty="0" smtClean="0"/>
              <a:t>since </a:t>
            </a:r>
            <a:r>
              <a:rPr lang="en-US" sz="2400" dirty="0" smtClean="0"/>
              <a:t>2010</a:t>
            </a:r>
            <a:r>
              <a:rPr lang="en-US" sz="2400" dirty="0" smtClean="0"/>
              <a:t>.</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17164669"/>
              </p:ext>
            </p:extLst>
          </p:nvPr>
        </p:nvGraphicFramePr>
        <p:xfrm>
          <a:off x="228600" y="1508293"/>
          <a:ext cx="8382000" cy="4718563"/>
        </p:xfrm>
        <a:graphic>
          <a:graphicData uri="http://schemas.openxmlformats.org/drawingml/2006/table">
            <a:tbl>
              <a:tblPr firstRow="1" bandRow="1">
                <a:tableStyleId>{5C22544A-7EE6-4342-B048-85BDC9FD1C3A}</a:tableStyleId>
              </a:tblPr>
              <a:tblGrid>
                <a:gridCol w="1629833"/>
                <a:gridCol w="6752167"/>
              </a:tblGrid>
              <a:tr h="0">
                <a:tc>
                  <a:txBody>
                    <a:bodyPr/>
                    <a:lstStyle/>
                    <a:p>
                      <a:r>
                        <a:rPr lang="en-US" sz="2400" dirty="0" smtClean="0"/>
                        <a:t>Verb Tense</a:t>
                      </a:r>
                      <a:endParaRPr lang="en-US" sz="2400" dirty="0"/>
                    </a:p>
                  </a:txBody>
                  <a:tcPr/>
                </a:tc>
                <a:tc>
                  <a:txBody>
                    <a:bodyPr/>
                    <a:lstStyle/>
                    <a:p>
                      <a:r>
                        <a:rPr lang="en-US" sz="2400" dirty="0" smtClean="0"/>
                        <a:t>PRESENT PERFECT CONTINUOUS</a:t>
                      </a:r>
                      <a:endParaRPr lang="en-US" sz="2400" dirty="0"/>
                    </a:p>
                  </a:txBody>
                  <a:tcPr/>
                </a:tc>
              </a:tr>
              <a:tr h="1038659">
                <a:tc>
                  <a:txBody>
                    <a:bodyPr/>
                    <a:lstStyle/>
                    <a:p>
                      <a:r>
                        <a:rPr lang="en-US" sz="2400" dirty="0" smtClean="0"/>
                        <a:t>Explanation</a:t>
                      </a:r>
                      <a:endParaRPr lang="en-US" sz="2400" dirty="0"/>
                    </a:p>
                  </a:txBody>
                  <a:tcPr/>
                </a:tc>
                <a:tc>
                  <a:txBody>
                    <a:bodyPr/>
                    <a:lstStyle/>
                    <a:p>
                      <a:r>
                        <a:rPr lang="en-US" sz="2400" dirty="0" smtClean="0"/>
                        <a:t>I</a:t>
                      </a:r>
                      <a:r>
                        <a:rPr lang="en-US" sz="2400" baseline="0" dirty="0" smtClean="0"/>
                        <a:t> started to teach at </a:t>
                      </a:r>
                      <a:r>
                        <a:rPr lang="en-US" sz="2400" baseline="0" dirty="0" smtClean="0"/>
                        <a:t>National City Adult (3 years </a:t>
                      </a:r>
                      <a:r>
                        <a:rPr lang="en-US" sz="2400" baseline="0" dirty="0" smtClean="0"/>
                        <a:t>ago), and I still teach at </a:t>
                      </a:r>
                      <a:r>
                        <a:rPr lang="en-US" sz="2400" baseline="0" dirty="0" smtClean="0"/>
                        <a:t>NCA now.</a:t>
                      </a:r>
                      <a:endParaRPr lang="en-US" sz="2400" dirty="0"/>
                    </a:p>
                  </a:txBody>
                  <a:tcPr/>
                </a:tc>
              </a:tr>
              <a:tr h="1152576">
                <a:tc>
                  <a:txBody>
                    <a:bodyPr/>
                    <a:lstStyle/>
                    <a:p>
                      <a:r>
                        <a:rPr lang="en-US" sz="2400" smtClean="0"/>
                        <a:t>Rule</a:t>
                      </a:r>
                      <a:endParaRPr lang="en-US" sz="2400" dirty="0"/>
                    </a:p>
                  </a:txBody>
                  <a:tcPr/>
                </a:tc>
                <a:tc>
                  <a:txBody>
                    <a:bodyPr/>
                    <a:lstStyle/>
                    <a:p>
                      <a:r>
                        <a:rPr lang="en-US" sz="2400" dirty="0" smtClean="0"/>
                        <a:t>Use present perfect continuous </a:t>
                      </a:r>
                      <a:r>
                        <a:rPr lang="en-US" sz="2400" i="1" dirty="0" smtClean="0"/>
                        <a:t>with</a:t>
                      </a:r>
                      <a:r>
                        <a:rPr lang="en-US" sz="2400" i="1" baseline="0" dirty="0" smtClean="0"/>
                        <a:t> “for” or “since” </a:t>
                      </a:r>
                      <a:r>
                        <a:rPr lang="en-US" sz="2400" i="0" baseline="0" dirty="0" smtClean="0"/>
                        <a:t>for an action that began in the past and continues in the present.</a:t>
                      </a:r>
                      <a:endParaRPr lang="en-US" sz="2400" dirty="0"/>
                    </a:p>
                  </a:txBody>
                  <a:tcPr/>
                </a:tc>
              </a:tr>
              <a:tr h="2033984">
                <a:tc>
                  <a:txBody>
                    <a:bodyPr/>
                    <a:lstStyle/>
                    <a:p>
                      <a:r>
                        <a:rPr lang="en-US" sz="2400" dirty="0" smtClean="0"/>
                        <a:t>Pay attention</a:t>
                      </a:r>
                      <a:endParaRPr lang="en-US" sz="2400" dirty="0"/>
                    </a:p>
                  </a:txBody>
                  <a:tcPr/>
                </a:tc>
                <a:tc>
                  <a:txBody>
                    <a:bodyPr/>
                    <a:lstStyle/>
                    <a:p>
                      <a:r>
                        <a:rPr lang="en-US" sz="2400" dirty="0" smtClean="0"/>
                        <a:t>With</a:t>
                      </a:r>
                      <a:r>
                        <a:rPr lang="en-US" sz="2400" baseline="0" dirty="0" smtClean="0"/>
                        <a:t> “for” or “since,” the present perfect and the present perfect continuous mean the same thing.</a:t>
                      </a:r>
                      <a:endParaRPr lang="en-US" sz="2400" dirty="0"/>
                    </a:p>
                  </a:txBody>
                  <a:tcPr/>
                </a:tc>
              </a:tr>
            </a:tbl>
          </a:graphicData>
        </a:graphic>
      </p:graphicFrame>
    </p:spTree>
    <p:extLst>
      <p:ext uri="{BB962C8B-B14F-4D97-AF65-F5344CB8AC3E}">
        <p14:creationId xmlns:p14="http://schemas.microsoft.com/office/powerpoint/2010/main" val="4233029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0"/>
            <a:ext cx="6965245" cy="1066801"/>
          </a:xfrm>
        </p:spPr>
        <p:txBody>
          <a:bodyPr>
            <a:normAutofit/>
          </a:bodyPr>
          <a:lstStyle/>
          <a:p>
            <a:r>
              <a:rPr lang="en-US" sz="2800" dirty="0" smtClean="0"/>
              <a:t>I </a:t>
            </a:r>
            <a:r>
              <a:rPr lang="en-US" sz="2800" b="1" dirty="0" smtClean="0">
                <a:solidFill>
                  <a:srgbClr val="FF0000"/>
                </a:solidFill>
              </a:rPr>
              <a:t>have worked </a:t>
            </a:r>
            <a:r>
              <a:rPr lang="en-US" sz="2800" dirty="0" smtClean="0"/>
              <a:t>in </a:t>
            </a:r>
            <a:r>
              <a:rPr lang="en-US" sz="2800" dirty="0" smtClean="0"/>
              <a:t>Chula Vista and National City.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5437540"/>
              </p:ext>
            </p:extLst>
          </p:nvPr>
        </p:nvGraphicFramePr>
        <p:xfrm>
          <a:off x="457200" y="1600200"/>
          <a:ext cx="8001000" cy="4981787"/>
        </p:xfrm>
        <a:graphic>
          <a:graphicData uri="http://schemas.openxmlformats.org/drawingml/2006/table">
            <a:tbl>
              <a:tblPr firstRow="1" bandRow="1">
                <a:tableStyleId>{5C22544A-7EE6-4342-B048-85BDC9FD1C3A}</a:tableStyleId>
              </a:tblPr>
              <a:tblGrid>
                <a:gridCol w="1570290"/>
                <a:gridCol w="6430710"/>
              </a:tblGrid>
              <a:tr h="633540">
                <a:tc>
                  <a:txBody>
                    <a:bodyPr/>
                    <a:lstStyle/>
                    <a:p>
                      <a:r>
                        <a:rPr lang="en-US" sz="2400" dirty="0" smtClean="0"/>
                        <a:t>Verb Tense</a:t>
                      </a:r>
                      <a:endParaRPr lang="en-US" sz="2400" dirty="0"/>
                    </a:p>
                  </a:txBody>
                  <a:tcPr/>
                </a:tc>
                <a:tc>
                  <a:txBody>
                    <a:bodyPr/>
                    <a:lstStyle/>
                    <a:p>
                      <a:r>
                        <a:rPr lang="en-US" sz="2400" dirty="0" smtClean="0"/>
                        <a:t>PRESENT PERFECT</a:t>
                      </a:r>
                      <a:endParaRPr lang="en-US" sz="2400" dirty="0"/>
                    </a:p>
                  </a:txBody>
                  <a:tcPr/>
                </a:tc>
              </a:tr>
              <a:tr h="1049867">
                <a:tc>
                  <a:txBody>
                    <a:bodyPr/>
                    <a:lstStyle/>
                    <a:p>
                      <a:r>
                        <a:rPr lang="en-US" sz="2000" dirty="0" smtClean="0"/>
                        <a:t>Explanation</a:t>
                      </a:r>
                      <a:endParaRPr lang="en-US" sz="2000" dirty="0"/>
                    </a:p>
                  </a:txBody>
                  <a:tcPr/>
                </a:tc>
                <a:tc>
                  <a:txBody>
                    <a:bodyPr/>
                    <a:lstStyle/>
                    <a:p>
                      <a:r>
                        <a:rPr lang="en-US" sz="2400" dirty="0" smtClean="0"/>
                        <a:t>This is an indefinite time in the past. There is no “for” or “since.”</a:t>
                      </a:r>
                      <a:endParaRPr lang="en-US" sz="2400" dirty="0"/>
                    </a:p>
                  </a:txBody>
                  <a:tcPr/>
                </a:tc>
              </a:tr>
              <a:tr h="1122271">
                <a:tc>
                  <a:txBody>
                    <a:bodyPr/>
                    <a:lstStyle/>
                    <a:p>
                      <a:r>
                        <a:rPr lang="en-US" sz="2400" smtClean="0"/>
                        <a:t>Rule</a:t>
                      </a:r>
                      <a:endParaRPr lang="en-US" sz="2400" dirty="0"/>
                    </a:p>
                  </a:txBody>
                  <a:tcPr/>
                </a:tc>
                <a:tc>
                  <a:txBody>
                    <a:bodyPr/>
                    <a:lstStyle/>
                    <a:p>
                      <a:r>
                        <a:rPr lang="en-US" sz="2400" dirty="0" smtClean="0"/>
                        <a:t>Present</a:t>
                      </a:r>
                      <a:r>
                        <a:rPr lang="en-US" sz="2400" baseline="0" dirty="0" smtClean="0"/>
                        <a:t> perfect with NO “for” or “since” is something finished in the past, but I’m not telling you when.</a:t>
                      </a:r>
                      <a:endParaRPr lang="en-US" sz="2400" dirty="0"/>
                    </a:p>
                  </a:txBody>
                  <a:tcPr/>
                </a:tc>
              </a:tr>
              <a:tr h="1918722">
                <a:tc>
                  <a:txBody>
                    <a:bodyPr/>
                    <a:lstStyle/>
                    <a:p>
                      <a:r>
                        <a:rPr lang="en-US" sz="2400" dirty="0" smtClean="0"/>
                        <a:t>Pay attention!</a:t>
                      </a:r>
                      <a:endParaRPr lang="en-US" sz="2400" dirty="0"/>
                    </a:p>
                  </a:txBody>
                  <a:tcPr/>
                </a:tc>
                <a:tc>
                  <a:txBody>
                    <a:bodyPr/>
                    <a:lstStyle/>
                    <a:p>
                      <a:r>
                        <a:rPr lang="en-US" sz="2400" dirty="0" smtClean="0"/>
                        <a:t>If I tell you when, I must use the simple past.</a:t>
                      </a:r>
                    </a:p>
                    <a:p>
                      <a:r>
                        <a:rPr lang="en-US" sz="2400" dirty="0" smtClean="0"/>
                        <a:t>I worked in </a:t>
                      </a:r>
                      <a:r>
                        <a:rPr lang="en-US" sz="2400" dirty="0" smtClean="0"/>
                        <a:t>Chula Vista from 2005-2010</a:t>
                      </a:r>
                      <a:r>
                        <a:rPr lang="en-US" sz="2400" baseline="0" dirty="0" smtClean="0"/>
                        <a:t>.</a:t>
                      </a:r>
                      <a:endParaRPr lang="en-US" sz="2400" baseline="0" dirty="0" smtClean="0"/>
                    </a:p>
                    <a:p>
                      <a:r>
                        <a:rPr lang="en-US" sz="2400" baseline="0" dirty="0" smtClean="0"/>
                        <a:t>I worked in </a:t>
                      </a:r>
                      <a:r>
                        <a:rPr lang="en-US" sz="2400" baseline="0" dirty="0" smtClean="0"/>
                        <a:t>National City from 2010-2013.</a:t>
                      </a:r>
                      <a:endParaRPr lang="en-US" sz="2400" baseline="0" dirty="0" smtClean="0"/>
                    </a:p>
                    <a:p>
                      <a:r>
                        <a:rPr lang="en-US" sz="2400" baseline="0" dirty="0" smtClean="0"/>
                        <a:t>If I say “I </a:t>
                      </a:r>
                      <a:r>
                        <a:rPr lang="en-US" sz="2400" b="1" baseline="0" dirty="0" smtClean="0">
                          <a:solidFill>
                            <a:srgbClr val="FF0000"/>
                          </a:solidFill>
                        </a:rPr>
                        <a:t>have worked </a:t>
                      </a:r>
                      <a:r>
                        <a:rPr lang="en-US" sz="2400" baseline="0" dirty="0" smtClean="0"/>
                        <a:t>in </a:t>
                      </a:r>
                      <a:r>
                        <a:rPr lang="en-US" sz="2400" baseline="0" dirty="0" smtClean="0"/>
                        <a:t>National City </a:t>
                      </a:r>
                      <a:r>
                        <a:rPr lang="en-US" sz="2400" baseline="0" dirty="0" smtClean="0"/>
                        <a:t>for </a:t>
                      </a:r>
                      <a:r>
                        <a:rPr lang="en-US" sz="2400" baseline="0" dirty="0" smtClean="0"/>
                        <a:t>3 </a:t>
                      </a:r>
                      <a:r>
                        <a:rPr lang="en-US" sz="2400" baseline="0" dirty="0" smtClean="0"/>
                        <a:t>years,” that means that I still work there.</a:t>
                      </a:r>
                      <a:endParaRPr lang="en-US" sz="2400" dirty="0"/>
                    </a:p>
                  </a:txBody>
                  <a:tcPr/>
                </a:tc>
              </a:tr>
            </a:tbl>
          </a:graphicData>
        </a:graphic>
      </p:graphicFrame>
    </p:spTree>
    <p:extLst>
      <p:ext uri="{BB962C8B-B14F-4D97-AF65-F5344CB8AC3E}">
        <p14:creationId xmlns:p14="http://schemas.microsoft.com/office/powerpoint/2010/main" val="4203171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fontScale="90000"/>
          </a:bodyPr>
          <a:lstStyle/>
          <a:p>
            <a:r>
              <a:rPr lang="en-US" sz="3100" dirty="0" smtClean="0"/>
              <a:t>We </a:t>
            </a:r>
            <a:r>
              <a:rPr lang="en-US" sz="3100" b="1" dirty="0" smtClean="0">
                <a:solidFill>
                  <a:srgbClr val="FF0000"/>
                </a:solidFill>
              </a:rPr>
              <a:t>have been talking </a:t>
            </a:r>
            <a:r>
              <a:rPr lang="en-US" sz="3100" dirty="0" smtClean="0"/>
              <a:t>about verb tenses</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3691921"/>
              </p:ext>
            </p:extLst>
          </p:nvPr>
        </p:nvGraphicFramePr>
        <p:xfrm>
          <a:off x="457200" y="1600200"/>
          <a:ext cx="8001000" cy="5486400"/>
        </p:xfrm>
        <a:graphic>
          <a:graphicData uri="http://schemas.openxmlformats.org/drawingml/2006/table">
            <a:tbl>
              <a:tblPr firstRow="1" bandRow="1">
                <a:tableStyleId>{5C22544A-7EE6-4342-B048-85BDC9FD1C3A}</a:tableStyleId>
              </a:tblPr>
              <a:tblGrid>
                <a:gridCol w="1570290"/>
                <a:gridCol w="6430710"/>
              </a:tblGrid>
              <a:tr h="633540">
                <a:tc>
                  <a:txBody>
                    <a:bodyPr/>
                    <a:lstStyle/>
                    <a:p>
                      <a:r>
                        <a:rPr lang="en-US" sz="2400" dirty="0" smtClean="0"/>
                        <a:t>Verb Tense</a:t>
                      </a:r>
                      <a:endParaRPr lang="en-US" sz="2400" dirty="0"/>
                    </a:p>
                  </a:txBody>
                  <a:tcPr/>
                </a:tc>
                <a:tc>
                  <a:txBody>
                    <a:bodyPr/>
                    <a:lstStyle/>
                    <a:p>
                      <a:r>
                        <a:rPr lang="en-US" sz="2400" dirty="0" smtClean="0"/>
                        <a:t>PRESENT PERFECT CONTINUOUS</a:t>
                      </a:r>
                      <a:endParaRPr lang="en-US" sz="2400" dirty="0"/>
                    </a:p>
                  </a:txBody>
                  <a:tcPr/>
                </a:tc>
              </a:tr>
              <a:tr h="1049867">
                <a:tc>
                  <a:txBody>
                    <a:bodyPr/>
                    <a:lstStyle/>
                    <a:p>
                      <a:r>
                        <a:rPr lang="en-US" sz="2000" dirty="0" smtClean="0"/>
                        <a:t>Explanation</a:t>
                      </a:r>
                      <a:endParaRPr lang="en-US" sz="2000" dirty="0"/>
                    </a:p>
                  </a:txBody>
                  <a:tcPr/>
                </a:tc>
                <a:tc>
                  <a:txBody>
                    <a:bodyPr/>
                    <a:lstStyle/>
                    <a:p>
                      <a:r>
                        <a:rPr lang="en-US" sz="2400" dirty="0" smtClean="0"/>
                        <a:t>I’m talking about</a:t>
                      </a:r>
                      <a:r>
                        <a:rPr lang="en-US" sz="2400" baseline="0" dirty="0" smtClean="0"/>
                        <a:t> something continuing in the present, or just finished a minute ago. </a:t>
                      </a:r>
                      <a:r>
                        <a:rPr lang="en-US" sz="2400" dirty="0" smtClean="0"/>
                        <a:t>There is no “for” or “since.”</a:t>
                      </a:r>
                      <a:endParaRPr lang="en-US" sz="2400" dirty="0"/>
                    </a:p>
                  </a:txBody>
                  <a:tcPr/>
                </a:tc>
              </a:tr>
              <a:tr h="1122271">
                <a:tc>
                  <a:txBody>
                    <a:bodyPr/>
                    <a:lstStyle/>
                    <a:p>
                      <a:r>
                        <a:rPr lang="en-US" sz="2400" smtClean="0"/>
                        <a:t>Rule</a:t>
                      </a:r>
                      <a:endParaRPr lang="en-US" sz="2400" dirty="0"/>
                    </a:p>
                  </a:txBody>
                  <a:tcPr/>
                </a:tc>
                <a:tc>
                  <a:txBody>
                    <a:bodyPr/>
                    <a:lstStyle/>
                    <a:p>
                      <a:r>
                        <a:rPr lang="en-US" sz="2400" dirty="0" smtClean="0"/>
                        <a:t>Present</a:t>
                      </a:r>
                      <a:r>
                        <a:rPr lang="en-US" sz="2400" baseline="0" dirty="0" smtClean="0"/>
                        <a:t> perfect continuous with NO “for” or “since” is something continuing in the present, or just recently finished.</a:t>
                      </a:r>
                      <a:endParaRPr lang="en-US" sz="2400" dirty="0"/>
                    </a:p>
                  </a:txBody>
                  <a:tcPr/>
                </a:tc>
              </a:tr>
              <a:tr h="2018220">
                <a:tc>
                  <a:txBody>
                    <a:bodyPr/>
                    <a:lstStyle/>
                    <a:p>
                      <a:r>
                        <a:rPr lang="en-US" sz="2400" dirty="0" smtClean="0"/>
                        <a:t>Pay attention!</a:t>
                      </a:r>
                      <a:endParaRPr lang="en-US" sz="2400" dirty="0"/>
                    </a:p>
                  </a:txBody>
                  <a:tcPr/>
                </a:tc>
                <a:tc>
                  <a:txBody>
                    <a:bodyPr/>
                    <a:lstStyle/>
                    <a:p>
                      <a:r>
                        <a:rPr lang="en-US" sz="2400" dirty="0" smtClean="0"/>
                        <a:t>With</a:t>
                      </a:r>
                      <a:r>
                        <a:rPr lang="en-US" sz="2400" baseline="0" dirty="0" smtClean="0"/>
                        <a:t> “for” or “since,” present perfect and present perfect continuous mean the same thing.</a:t>
                      </a:r>
                    </a:p>
                    <a:p>
                      <a:endParaRPr lang="en-US" sz="2400" baseline="0" dirty="0" smtClean="0"/>
                    </a:p>
                    <a:p>
                      <a:r>
                        <a:rPr lang="en-US" sz="2400" baseline="0" dirty="0" smtClean="0"/>
                        <a:t>Without “for” or “since,” the meanings are different.</a:t>
                      </a:r>
                      <a:endParaRPr lang="en-US" sz="2400" dirty="0"/>
                    </a:p>
                  </a:txBody>
                  <a:tcPr/>
                </a:tc>
              </a:tr>
            </a:tbl>
          </a:graphicData>
        </a:graphic>
      </p:graphicFrame>
    </p:spTree>
    <p:extLst>
      <p:ext uri="{BB962C8B-B14F-4D97-AF65-F5344CB8AC3E}">
        <p14:creationId xmlns:p14="http://schemas.microsoft.com/office/powerpoint/2010/main" val="2029090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a:bodyPr>
          <a:lstStyle/>
          <a:p>
            <a:r>
              <a:rPr lang="en-US" sz="1800" b="1" dirty="0" smtClean="0">
                <a:solidFill>
                  <a:srgbClr val="FF0000"/>
                </a:solidFill>
              </a:rPr>
              <a:t>If</a:t>
            </a:r>
            <a:r>
              <a:rPr lang="en-US" sz="1800" dirty="0" smtClean="0"/>
              <a:t> I hadn’t taught you verb tenses in the beginning, you </a:t>
            </a:r>
            <a:r>
              <a:rPr lang="en-US" sz="1800" b="1" dirty="0" smtClean="0">
                <a:solidFill>
                  <a:srgbClr val="FF0000"/>
                </a:solidFill>
              </a:rPr>
              <a:t>wouldn’t have</a:t>
            </a:r>
            <a:r>
              <a:rPr lang="en-US" sz="1800" dirty="0" smtClean="0"/>
              <a:t> understood this review</a:t>
            </a:r>
            <a:r>
              <a:rPr lang="en-US" sz="3100"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3277039"/>
              </p:ext>
            </p:extLst>
          </p:nvPr>
        </p:nvGraphicFramePr>
        <p:xfrm>
          <a:off x="457200" y="1600200"/>
          <a:ext cx="8001000" cy="6315900"/>
        </p:xfrm>
        <a:graphic>
          <a:graphicData uri="http://schemas.openxmlformats.org/drawingml/2006/table">
            <a:tbl>
              <a:tblPr firstRow="1" bandRow="1">
                <a:tableStyleId>{5C22544A-7EE6-4342-B048-85BDC9FD1C3A}</a:tableStyleId>
              </a:tblPr>
              <a:tblGrid>
                <a:gridCol w="1570290"/>
                <a:gridCol w="6430710"/>
              </a:tblGrid>
              <a:tr h="633540">
                <a:tc>
                  <a:txBody>
                    <a:bodyPr/>
                    <a:lstStyle/>
                    <a:p>
                      <a:r>
                        <a:rPr lang="en-US" sz="2400" dirty="0" smtClean="0"/>
                        <a:t>Verb Tense</a:t>
                      </a:r>
                      <a:endParaRPr lang="en-US" sz="2400" dirty="0"/>
                    </a:p>
                  </a:txBody>
                  <a:tcPr/>
                </a:tc>
                <a:tc>
                  <a:txBody>
                    <a:bodyPr/>
                    <a:lstStyle/>
                    <a:p>
                      <a:r>
                        <a:rPr lang="en-US" sz="2400" dirty="0" smtClean="0"/>
                        <a:t>Conditionals</a:t>
                      </a:r>
                      <a:endParaRPr lang="en-US" sz="2400" dirty="0"/>
                    </a:p>
                  </a:txBody>
                  <a:tcPr/>
                </a:tc>
              </a:tr>
              <a:tr h="1049867">
                <a:tc>
                  <a:txBody>
                    <a:bodyPr/>
                    <a:lstStyle/>
                    <a:p>
                      <a:r>
                        <a:rPr lang="en-US" sz="2000" dirty="0" smtClean="0"/>
                        <a:t>Explanation</a:t>
                      </a:r>
                      <a:endParaRPr lang="en-US" sz="2000" dirty="0"/>
                    </a:p>
                  </a:txBody>
                  <a:tcPr/>
                </a:tc>
                <a:tc>
                  <a:txBody>
                    <a:bodyPr/>
                    <a:lstStyle/>
                    <a:p>
                      <a:r>
                        <a:rPr lang="en-US" sz="2400" dirty="0" smtClean="0"/>
                        <a:t>I’m talking about</a:t>
                      </a:r>
                      <a:r>
                        <a:rPr lang="en-US" sz="2400" baseline="0" dirty="0" smtClean="0"/>
                        <a:t> something continuing in the present, or just finished a minute ago. </a:t>
                      </a:r>
                      <a:r>
                        <a:rPr lang="en-US" sz="2400" dirty="0" smtClean="0"/>
                        <a:t>There is no “for” or “since.”</a:t>
                      </a:r>
                      <a:endParaRPr lang="en-US" sz="2400" dirty="0"/>
                    </a:p>
                  </a:txBody>
                  <a:tcPr/>
                </a:tc>
              </a:tr>
              <a:tr h="1122271">
                <a:tc>
                  <a:txBody>
                    <a:bodyPr/>
                    <a:lstStyle/>
                    <a:p>
                      <a:r>
                        <a:rPr lang="en-US" sz="2400" smtClean="0"/>
                        <a:t>Rule</a:t>
                      </a:r>
                      <a:endParaRPr lang="en-US" sz="2400" dirty="0"/>
                    </a:p>
                  </a:txBody>
                  <a:tcPr/>
                </a:tc>
                <a:tc>
                  <a:txBody>
                    <a:bodyPr/>
                    <a:lstStyle/>
                    <a:p>
                      <a:pPr marL="18288" indent="0">
                        <a:buNone/>
                      </a:pPr>
                      <a:r>
                        <a:rPr lang="en-US" sz="2400" b="1" i="1" u="sng" dirty="0" smtClean="0">
                          <a:latin typeface="Arial" panose="020B0604020202020204" pitchFamily="34" charset="0"/>
                          <a:cs typeface="Arial" panose="020B0604020202020204" pitchFamily="34" charset="0"/>
                        </a:rPr>
                        <a:t>RULE: </a:t>
                      </a:r>
                      <a:r>
                        <a:rPr lang="en-US" sz="2400" dirty="0" smtClean="0">
                          <a:latin typeface="Arial" panose="020B0604020202020204" pitchFamily="34" charset="0"/>
                          <a:cs typeface="Arial" panose="020B0604020202020204" pitchFamily="34" charset="0"/>
                        </a:rPr>
                        <a:t>The past unreal conditional is used to talk about what would have happened under certain (unreal) conditions in the past.  The past perfect form of the verb is used in the</a:t>
                      </a:r>
                      <a:r>
                        <a:rPr lang="en-US" sz="2400" u="sng" dirty="0" smtClean="0">
                          <a:latin typeface="Arial" panose="020B0604020202020204" pitchFamily="34" charset="0"/>
                          <a:cs typeface="Arial" panose="020B0604020202020204" pitchFamily="34" charset="0"/>
                        </a:rPr>
                        <a:t> </a:t>
                      </a:r>
                      <a:r>
                        <a:rPr lang="en-US" sz="2400" b="1" i="1" u="sng" dirty="0" smtClean="0">
                          <a:latin typeface="Arial" panose="020B0604020202020204" pitchFamily="34" charset="0"/>
                          <a:cs typeface="Arial" panose="020B0604020202020204" pitchFamily="34" charset="0"/>
                        </a:rPr>
                        <a:t>if</a:t>
                      </a:r>
                      <a:r>
                        <a:rPr lang="en-US" sz="2400" u="sng" dirty="0" smtClean="0">
                          <a:latin typeface="Arial" panose="020B0604020202020204" pitchFamily="34" charset="0"/>
                          <a:cs typeface="Arial" panose="020B0604020202020204" pitchFamily="34" charset="0"/>
                        </a:rPr>
                        <a:t>-clause</a:t>
                      </a:r>
                      <a:r>
                        <a:rPr lang="en-US" sz="2400" dirty="0" smtClean="0">
                          <a:latin typeface="Arial" panose="020B0604020202020204" pitchFamily="34" charset="0"/>
                          <a:cs typeface="Arial" panose="020B0604020202020204" pitchFamily="34" charset="0"/>
                        </a:rPr>
                        <a:t>, and </a:t>
                      </a:r>
                      <a:r>
                        <a:rPr lang="en-US" sz="2400" i="1" u="sng" dirty="0" smtClean="0">
                          <a:effectLst/>
                          <a:latin typeface="Arial" panose="020B0604020202020204" pitchFamily="34" charset="0"/>
                          <a:cs typeface="Arial" panose="020B0604020202020204" pitchFamily="34" charset="0"/>
                        </a:rPr>
                        <a:t>would have</a:t>
                      </a:r>
                      <a:r>
                        <a:rPr lang="en-US" sz="2400" i="1" dirty="0" smtClean="0">
                          <a:effectLst/>
                          <a:latin typeface="Arial" panose="020B0604020202020204" pitchFamily="34" charset="0"/>
                          <a:cs typeface="Arial" panose="020B0604020202020204" pitchFamily="34" charset="0"/>
                        </a:rPr>
                        <a:t> + verb </a:t>
                      </a:r>
                      <a:r>
                        <a:rPr lang="en-US" sz="2400" dirty="0" smtClean="0">
                          <a:effectLst/>
                          <a:latin typeface="Arial" panose="020B0604020202020204" pitchFamily="34" charset="0"/>
                          <a:cs typeface="Arial" panose="020B0604020202020204" pitchFamily="34" charset="0"/>
                        </a:rPr>
                        <a:t>is used in the result clause.</a:t>
                      </a:r>
                      <a:endParaRPr lang="en-US" sz="2400" dirty="0" smtClean="0">
                        <a:effectLst/>
                        <a:latin typeface="Arial" panose="020B0604020202020204" pitchFamily="34" charset="0"/>
                        <a:cs typeface="Arial" panose="020B0604020202020204" pitchFamily="34" charset="0"/>
                      </a:endParaRPr>
                    </a:p>
                  </a:txBody>
                  <a:tcPr/>
                </a:tc>
              </a:tr>
              <a:tr h="2018220">
                <a:tc>
                  <a:txBody>
                    <a:bodyPr/>
                    <a:lstStyle/>
                    <a:p>
                      <a:r>
                        <a:rPr lang="en-US" sz="2400" dirty="0" smtClean="0"/>
                        <a:t>Pay attention!</a:t>
                      </a:r>
                      <a:endParaRPr lang="en-US" sz="2400" dirty="0"/>
                    </a:p>
                  </a:txBody>
                  <a:tcPr/>
                </a:tc>
                <a:tc>
                  <a:txBody>
                    <a:bodyPr/>
                    <a:lstStyle/>
                    <a:p>
                      <a:pPr marL="18288" indent="0">
                        <a:buNone/>
                      </a:pPr>
                      <a:r>
                        <a:rPr lang="en-US" sz="1800" b="1" i="1" u="none" baseline="0" dirty="0" smtClean="0">
                          <a:solidFill>
                            <a:srgbClr val="FF0000"/>
                          </a:solidFill>
                          <a:effectLst/>
                          <a:latin typeface="Arial" panose="020B0604020202020204" pitchFamily="34" charset="0"/>
                          <a:cs typeface="Arial" panose="020B0604020202020204" pitchFamily="34" charset="0"/>
                        </a:rPr>
                        <a:t>                  </a:t>
                      </a:r>
                      <a:r>
                        <a:rPr lang="en-US" sz="1800" b="1" i="1" u="sng" dirty="0" smtClean="0">
                          <a:solidFill>
                            <a:srgbClr val="FF0000"/>
                          </a:solidFill>
                          <a:effectLst/>
                          <a:latin typeface="Arial" panose="020B0604020202020204" pitchFamily="34" charset="0"/>
                          <a:cs typeface="Arial" panose="020B0604020202020204" pitchFamily="34" charset="0"/>
                        </a:rPr>
                        <a:t>IF</a:t>
                      </a:r>
                      <a:r>
                        <a:rPr lang="en-US" sz="1800" dirty="0" smtClean="0">
                          <a:solidFill>
                            <a:srgbClr val="FF0000"/>
                          </a:solidFill>
                          <a:effectLst/>
                          <a:latin typeface="Arial" panose="020B0604020202020204" pitchFamily="34" charset="0"/>
                          <a:cs typeface="Arial" panose="020B0604020202020204" pitchFamily="34" charset="0"/>
                        </a:rPr>
                        <a:t>		                </a:t>
                      </a:r>
                      <a:r>
                        <a:rPr lang="en-US" sz="1800" b="1" i="1" u="sng" dirty="0" smtClean="0">
                          <a:solidFill>
                            <a:srgbClr val="FF0000"/>
                          </a:solidFill>
                          <a:effectLst/>
                          <a:latin typeface="Arial" panose="020B0604020202020204" pitchFamily="34" charset="0"/>
                          <a:cs typeface="Arial" panose="020B0604020202020204" pitchFamily="34" charset="0"/>
                        </a:rPr>
                        <a:t>RESULT</a:t>
                      </a:r>
                      <a:endParaRPr lang="en-US" sz="1800" dirty="0" smtClean="0">
                        <a:solidFill>
                          <a:srgbClr val="FFFF00"/>
                        </a:solidFill>
                        <a:effectLst/>
                        <a:latin typeface="Arial" panose="020B0604020202020204" pitchFamily="34" charset="0"/>
                        <a:cs typeface="Arial" panose="020B0604020202020204" pitchFamily="34" charset="0"/>
                      </a:endParaRPr>
                    </a:p>
                    <a:p>
                      <a:pPr marL="18288" indent="0">
                        <a:buNone/>
                      </a:pPr>
                      <a:r>
                        <a:rPr lang="en-US" sz="1800" dirty="0" smtClean="0">
                          <a:effectLst/>
                          <a:latin typeface="Arial" panose="020B0604020202020204" pitchFamily="34" charset="0"/>
                          <a:cs typeface="Arial" panose="020B0604020202020204" pitchFamily="34" charset="0"/>
                        </a:rPr>
                        <a:t>     </a:t>
                      </a:r>
                      <a:r>
                        <a:rPr lang="en-US" sz="1800" b="1" i="1" u="sng" dirty="0" smtClean="0">
                          <a:effectLst/>
                          <a:latin typeface="Arial" panose="020B0604020202020204" pitchFamily="34" charset="0"/>
                          <a:cs typeface="Arial" panose="020B0604020202020204" pitchFamily="34" charset="0"/>
                        </a:rPr>
                        <a:t>If </a:t>
                      </a:r>
                      <a:r>
                        <a:rPr lang="en-US" sz="1800" dirty="0" smtClean="0">
                          <a:effectLst/>
                          <a:latin typeface="Arial" panose="020B0604020202020204" pitchFamily="34" charset="0"/>
                          <a:cs typeface="Arial" panose="020B0604020202020204" pitchFamily="34" charset="0"/>
                        </a:rPr>
                        <a:t>she </a:t>
                      </a:r>
                      <a:r>
                        <a:rPr lang="en-US" sz="1800" b="1" i="1" u="sng" dirty="0" smtClean="0">
                          <a:effectLst/>
                          <a:latin typeface="Arial" panose="020B0604020202020204" pitchFamily="34" charset="0"/>
                          <a:cs typeface="Arial" panose="020B0604020202020204" pitchFamily="34" charset="0"/>
                        </a:rPr>
                        <a:t>had known</a:t>
                      </a:r>
                      <a:r>
                        <a:rPr lang="en-US" sz="1800" dirty="0" smtClean="0">
                          <a:effectLst/>
                          <a:latin typeface="Arial" panose="020B0604020202020204" pitchFamily="34" charset="0"/>
                          <a:cs typeface="Arial" panose="020B0604020202020204" pitchFamily="34" charset="0"/>
                        </a:rPr>
                        <a:t>, she </a:t>
                      </a:r>
                      <a:r>
                        <a:rPr lang="en-US" sz="1800" b="1" u="sng" dirty="0" smtClean="0">
                          <a:effectLst/>
                          <a:latin typeface="Arial" panose="020B0604020202020204" pitchFamily="34" charset="0"/>
                          <a:cs typeface="Arial" panose="020B0604020202020204" pitchFamily="34" charset="0"/>
                        </a:rPr>
                        <a:t>would have taken </a:t>
                      </a:r>
                      <a:r>
                        <a:rPr lang="en-US" sz="1800" dirty="0" smtClean="0">
                          <a:effectLst/>
                          <a:latin typeface="Arial" panose="020B0604020202020204" pitchFamily="34" charset="0"/>
                          <a:cs typeface="Arial" panose="020B0604020202020204" pitchFamily="34" charset="0"/>
                        </a:rPr>
                        <a:t>her umbrella to work.</a:t>
                      </a:r>
                      <a:endParaRPr lang="en-US" sz="1800" baseline="0" dirty="0" smtClean="0"/>
                    </a:p>
                    <a:p>
                      <a:endParaRPr lang="en-US" sz="1800" baseline="0" dirty="0" smtClean="0"/>
                    </a:p>
                  </a:txBody>
                  <a:tcPr/>
                </a:tc>
              </a:tr>
            </a:tbl>
          </a:graphicData>
        </a:graphic>
      </p:graphicFrame>
    </p:spTree>
    <p:extLst>
      <p:ext uri="{BB962C8B-B14F-4D97-AF65-F5344CB8AC3E}">
        <p14:creationId xmlns:p14="http://schemas.microsoft.com/office/powerpoint/2010/main" val="3435858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133</TotalTime>
  <Words>721</Words>
  <Application>Microsoft Office PowerPoint</Application>
  <PresentationFormat>On-screen Show (4:3)</PresentationFormat>
  <Paragraphs>98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Pushpin</vt:lpstr>
      <vt:lpstr>Verb Tense Review</vt:lpstr>
      <vt:lpstr>Today, we are reviewing verb tenses. </vt:lpstr>
      <vt:lpstr>I work at National City Adult School. </vt:lpstr>
      <vt:lpstr>I got an M.A. at National University.</vt:lpstr>
      <vt:lpstr>I have taught at National City Adult for 3 years I have taught at National City Adult since 2010.</vt:lpstr>
      <vt:lpstr>I have been teaching at National City Adult School for 3 years. I have been teaching at NCA since 2010.</vt:lpstr>
      <vt:lpstr>I have worked in Chula Vista and National City. </vt:lpstr>
      <vt:lpstr>We have been talking about verb tenses.</vt:lpstr>
      <vt:lpstr>If I hadn’t taught you verb tenses in the beginning, you wouldn’t have understood this review.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 Tense Review</dc:title>
  <dc:creator>Anne</dc:creator>
  <cp:lastModifiedBy>Diana Vera Alba</cp:lastModifiedBy>
  <cp:revision>11</cp:revision>
  <dcterms:created xsi:type="dcterms:W3CDTF">2012-08-29T14:52:05Z</dcterms:created>
  <dcterms:modified xsi:type="dcterms:W3CDTF">2013-12-11T17:45:24Z</dcterms:modified>
</cp:coreProperties>
</file>