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14F99-EDA6-43D3-9F4F-1DA2B99BA79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Hope-Clauses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0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Clauses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RULE: </a:t>
            </a:r>
            <a:r>
              <a:rPr lang="en-US" dirty="0" smtClean="0"/>
              <a:t>The Verb </a:t>
            </a:r>
            <a:r>
              <a:rPr lang="en-US" b="1" i="1" dirty="0" smtClean="0">
                <a:solidFill>
                  <a:srgbClr val="FF0000"/>
                </a:solidFill>
              </a:rPr>
              <a:t>hope</a:t>
            </a:r>
            <a:r>
              <a:rPr lang="en-US" dirty="0" smtClean="0"/>
              <a:t> is used to express a wish about the future.  Even though the clause following the verb </a:t>
            </a:r>
            <a:r>
              <a:rPr lang="en-US" b="1" i="1" dirty="0" smtClean="0">
                <a:solidFill>
                  <a:srgbClr val="FF0000"/>
                </a:solidFill>
              </a:rPr>
              <a:t>hope</a:t>
            </a:r>
            <a:r>
              <a:rPr lang="en-US" dirty="0" smtClean="0"/>
              <a:t> refers to the future, it is expressed in the simple present.</a:t>
            </a:r>
          </a:p>
          <a:p>
            <a:endParaRPr lang="en-US" dirty="0"/>
          </a:p>
          <a:p>
            <a:r>
              <a:rPr lang="en-US" b="1" u="sng" dirty="0" smtClean="0"/>
              <a:t>EXAMPLES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Will our team </a:t>
            </a:r>
            <a:r>
              <a:rPr lang="en-US" b="1" dirty="0" smtClean="0"/>
              <a:t>win</a:t>
            </a:r>
            <a:r>
              <a:rPr lang="en-US" dirty="0" smtClean="0"/>
              <a:t> the game tomorrow?</a:t>
            </a:r>
          </a:p>
          <a:p>
            <a:pPr marL="0" indent="0">
              <a:buNone/>
            </a:pPr>
            <a:r>
              <a:rPr lang="en-US" dirty="0" smtClean="0"/>
              <a:t>    I </a:t>
            </a:r>
            <a:r>
              <a:rPr lang="en-US" b="1" dirty="0" smtClean="0"/>
              <a:t>hope</a:t>
            </a:r>
            <a:r>
              <a:rPr lang="en-US" dirty="0" smtClean="0"/>
              <a:t> our team</a:t>
            </a:r>
            <a:r>
              <a:rPr lang="en-US" b="1" dirty="0" smtClean="0"/>
              <a:t> wins </a:t>
            </a:r>
            <a:r>
              <a:rPr lang="en-US" dirty="0" smtClean="0"/>
              <a:t>the game tomorrow. </a:t>
            </a:r>
          </a:p>
          <a:p>
            <a:r>
              <a:rPr lang="en-US" b="1" dirty="0" smtClean="0"/>
              <a:t>Will</a:t>
            </a:r>
            <a:r>
              <a:rPr lang="en-US" dirty="0" smtClean="0"/>
              <a:t> I </a:t>
            </a:r>
            <a:r>
              <a:rPr lang="en-US" b="1" dirty="0" smtClean="0"/>
              <a:t>get</a:t>
            </a:r>
            <a:r>
              <a:rPr lang="en-US" dirty="0" smtClean="0"/>
              <a:t> the job?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 </a:t>
            </a:r>
            <a:r>
              <a:rPr lang="en-US" b="1" dirty="0" smtClean="0"/>
              <a:t>hope</a:t>
            </a:r>
            <a:r>
              <a:rPr lang="en-US" dirty="0" smtClean="0"/>
              <a:t> I </a:t>
            </a:r>
            <a:r>
              <a:rPr lang="en-US" b="1" dirty="0" smtClean="0"/>
              <a:t>get</a:t>
            </a:r>
            <a:r>
              <a:rPr lang="en-US" dirty="0" smtClean="0"/>
              <a:t> the job.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7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RULE: To express the hope that something doesn’t occur in the future, the negative is placed in the hope-clause.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hope</a:t>
            </a:r>
            <a:r>
              <a:rPr lang="en-US" dirty="0" smtClean="0"/>
              <a:t> </a:t>
            </a:r>
            <a:r>
              <a:rPr lang="en-US" smtClean="0"/>
              <a:t>the teacher </a:t>
            </a:r>
            <a:r>
              <a:rPr lang="en-US" b="1" dirty="0" smtClean="0"/>
              <a:t>doesn’t give </a:t>
            </a:r>
            <a:r>
              <a:rPr lang="en-US" dirty="0" smtClean="0"/>
              <a:t>a quiz today.</a:t>
            </a:r>
          </a:p>
          <a:p>
            <a:pPr marL="0" indent="0">
              <a:buNone/>
            </a:pPr>
            <a:r>
              <a:rPr lang="en-US" dirty="0" smtClean="0"/>
              <a:t>    (NOT: I don’t hope the teacher gives us a quiz)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 </a:t>
            </a:r>
            <a:r>
              <a:rPr lang="en-US" b="1" dirty="0" smtClean="0"/>
              <a:t>hope</a:t>
            </a:r>
            <a:r>
              <a:rPr lang="en-US" dirty="0" smtClean="0"/>
              <a:t> our dinner guests </a:t>
            </a:r>
            <a:r>
              <a:rPr lang="en-US" b="1" dirty="0" smtClean="0"/>
              <a:t>aren’t</a:t>
            </a:r>
            <a:r>
              <a:rPr lang="en-US" dirty="0" smtClean="0"/>
              <a:t> late.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(NOT: I don’t hope our guests are late.)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66008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9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 xmlns="">
      <p:transition spd="slow">
        <p:split orient="vert"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151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Hope-Clauses</vt:lpstr>
      <vt:lpstr>Hope Clauses</vt:lpstr>
      <vt:lpstr>Hope Clauses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Real Conditional</dc:title>
  <dc:creator>Diana Vera Alba</dc:creator>
  <cp:lastModifiedBy>Diana Vera Alba</cp:lastModifiedBy>
  <cp:revision>11</cp:revision>
  <dcterms:created xsi:type="dcterms:W3CDTF">2013-09-13T19:21:54Z</dcterms:created>
  <dcterms:modified xsi:type="dcterms:W3CDTF">2013-09-17T15:38:10Z</dcterms:modified>
</cp:coreProperties>
</file>