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A32CB1D9-46C7-43D0-B471-E16F22C8047B}" type="datetimeFigureOut">
              <a:rPr lang="en-US" smtClean="0"/>
              <a:t>10/30/2013</a:t>
            </a:fld>
            <a:endParaRPr lang="en-US"/>
          </a:p>
        </p:txBody>
      </p:sp>
      <p:sp>
        <p:nvSpPr>
          <p:cNvPr id="16" name="Slide Number Placeholder 15"/>
          <p:cNvSpPr>
            <a:spLocks noGrp="1"/>
          </p:cNvSpPr>
          <p:nvPr>
            <p:ph type="sldNum" sz="quarter" idx="11"/>
          </p:nvPr>
        </p:nvSpPr>
        <p:spPr/>
        <p:txBody>
          <a:bodyPr/>
          <a:lstStyle/>
          <a:p>
            <a:fld id="{C541C78C-1C84-4CD1-A66F-3B7D89A28EE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CB1D9-46C7-43D0-B471-E16F22C8047B}"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1C78C-1C84-4CD1-A66F-3B7D89A28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2CB1D9-46C7-43D0-B471-E16F22C8047B}"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1C78C-1C84-4CD1-A66F-3B7D89A28E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A32CB1D9-46C7-43D0-B471-E16F22C8047B}" type="datetimeFigureOut">
              <a:rPr lang="en-US" smtClean="0"/>
              <a:t>10/30/2013</a:t>
            </a:fld>
            <a:endParaRPr lang="en-US"/>
          </a:p>
        </p:txBody>
      </p:sp>
      <p:sp>
        <p:nvSpPr>
          <p:cNvPr id="15" name="Slide Number Placeholder 14"/>
          <p:cNvSpPr>
            <a:spLocks noGrp="1"/>
          </p:cNvSpPr>
          <p:nvPr>
            <p:ph type="sldNum" sz="quarter" idx="11"/>
          </p:nvPr>
        </p:nvSpPr>
        <p:spPr/>
        <p:txBody>
          <a:bodyPr/>
          <a:lstStyle/>
          <a:p>
            <a:fld id="{C541C78C-1C84-4CD1-A66F-3B7D89A28EEC}"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A32CB1D9-46C7-43D0-B471-E16F22C8047B}" type="datetimeFigureOut">
              <a:rPr lang="en-US" smtClean="0"/>
              <a:t>10/30/2013</a:t>
            </a:fld>
            <a:endParaRPr lang="en-US"/>
          </a:p>
        </p:txBody>
      </p:sp>
      <p:sp>
        <p:nvSpPr>
          <p:cNvPr id="13" name="Slide Number Placeholder 12"/>
          <p:cNvSpPr>
            <a:spLocks noGrp="1"/>
          </p:cNvSpPr>
          <p:nvPr>
            <p:ph type="sldNum" sz="quarter" idx="11"/>
          </p:nvPr>
        </p:nvSpPr>
        <p:spPr/>
        <p:txBody>
          <a:bodyPr/>
          <a:lstStyle/>
          <a:p>
            <a:fld id="{C541C78C-1C84-4CD1-A66F-3B7D89A28EEC}"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32CB1D9-46C7-43D0-B471-E16F22C8047B}" type="datetimeFigureOut">
              <a:rPr lang="en-US" smtClean="0"/>
              <a:t>10/30/2013</a:t>
            </a:fld>
            <a:endParaRPr lang="en-US"/>
          </a:p>
        </p:txBody>
      </p:sp>
      <p:sp>
        <p:nvSpPr>
          <p:cNvPr id="9" name="Slide Number Placeholder 8"/>
          <p:cNvSpPr>
            <a:spLocks noGrp="1"/>
          </p:cNvSpPr>
          <p:nvPr>
            <p:ph type="sldNum" sz="quarter" idx="11"/>
          </p:nvPr>
        </p:nvSpPr>
        <p:spPr/>
        <p:txBody>
          <a:bodyPr/>
          <a:lstStyle/>
          <a:p>
            <a:fld id="{C541C78C-1C84-4CD1-A66F-3B7D89A28EE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A32CB1D9-46C7-43D0-B471-E16F22C8047B}" type="datetimeFigureOut">
              <a:rPr lang="en-US" smtClean="0"/>
              <a:t>10/30/2013</a:t>
            </a:fld>
            <a:endParaRPr lang="en-US"/>
          </a:p>
        </p:txBody>
      </p:sp>
      <p:sp>
        <p:nvSpPr>
          <p:cNvPr id="15" name="Slide Number Placeholder 14"/>
          <p:cNvSpPr>
            <a:spLocks noGrp="1"/>
          </p:cNvSpPr>
          <p:nvPr>
            <p:ph type="sldNum" sz="quarter" idx="11"/>
          </p:nvPr>
        </p:nvSpPr>
        <p:spPr/>
        <p:txBody>
          <a:bodyPr/>
          <a:lstStyle/>
          <a:p>
            <a:fld id="{C541C78C-1C84-4CD1-A66F-3B7D89A28EEC}"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A32CB1D9-46C7-43D0-B471-E16F22C8047B}" type="datetimeFigureOut">
              <a:rPr lang="en-US" smtClean="0"/>
              <a:t>10/30/2013</a:t>
            </a:fld>
            <a:endParaRPr lang="en-US"/>
          </a:p>
        </p:txBody>
      </p:sp>
      <p:sp>
        <p:nvSpPr>
          <p:cNvPr id="8" name="Slide Number Placeholder 7"/>
          <p:cNvSpPr>
            <a:spLocks noGrp="1"/>
          </p:cNvSpPr>
          <p:nvPr>
            <p:ph type="sldNum" sz="quarter" idx="11"/>
          </p:nvPr>
        </p:nvSpPr>
        <p:spPr/>
        <p:txBody>
          <a:bodyPr/>
          <a:lstStyle/>
          <a:p>
            <a:fld id="{C541C78C-1C84-4CD1-A66F-3B7D89A28EE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32CB1D9-46C7-43D0-B471-E16F22C8047B}" type="datetimeFigureOut">
              <a:rPr lang="en-US" smtClean="0"/>
              <a:t>10/30/2013</a:t>
            </a:fld>
            <a:endParaRPr lang="en-US"/>
          </a:p>
        </p:txBody>
      </p:sp>
      <p:sp>
        <p:nvSpPr>
          <p:cNvPr id="6" name="Slide Number Placeholder 5"/>
          <p:cNvSpPr>
            <a:spLocks noGrp="1"/>
          </p:cNvSpPr>
          <p:nvPr>
            <p:ph type="sldNum" sz="quarter" idx="11"/>
          </p:nvPr>
        </p:nvSpPr>
        <p:spPr/>
        <p:txBody>
          <a:bodyPr/>
          <a:lstStyle/>
          <a:p>
            <a:fld id="{C541C78C-1C84-4CD1-A66F-3B7D89A28EEC}"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A32CB1D9-46C7-43D0-B471-E16F22C8047B}" type="datetimeFigureOut">
              <a:rPr lang="en-US" smtClean="0"/>
              <a:t>10/30/2013</a:t>
            </a:fld>
            <a:endParaRPr lang="en-US"/>
          </a:p>
        </p:txBody>
      </p:sp>
      <p:sp>
        <p:nvSpPr>
          <p:cNvPr id="16" name="Slide Number Placeholder 15"/>
          <p:cNvSpPr>
            <a:spLocks noGrp="1"/>
          </p:cNvSpPr>
          <p:nvPr>
            <p:ph type="sldNum" sz="quarter" idx="11"/>
          </p:nvPr>
        </p:nvSpPr>
        <p:spPr/>
        <p:txBody>
          <a:bodyPr/>
          <a:lstStyle/>
          <a:p>
            <a:fld id="{C541C78C-1C84-4CD1-A66F-3B7D89A28EE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A32CB1D9-46C7-43D0-B471-E16F22C8047B}" type="datetimeFigureOut">
              <a:rPr lang="en-US" smtClean="0"/>
              <a:t>10/30/2013</a:t>
            </a:fld>
            <a:endParaRPr lang="en-US"/>
          </a:p>
        </p:txBody>
      </p:sp>
      <p:sp>
        <p:nvSpPr>
          <p:cNvPr id="14" name="Slide Number Placeholder 13"/>
          <p:cNvSpPr>
            <a:spLocks noGrp="1"/>
          </p:cNvSpPr>
          <p:nvPr>
            <p:ph type="sldNum" sz="quarter" idx="11"/>
          </p:nvPr>
        </p:nvSpPr>
        <p:spPr/>
        <p:txBody>
          <a:bodyPr/>
          <a:lstStyle/>
          <a:p>
            <a:fld id="{C541C78C-1C84-4CD1-A66F-3B7D89A28EEC}"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32CB1D9-46C7-43D0-B471-E16F22C8047B}" type="datetimeFigureOut">
              <a:rPr lang="en-US" smtClean="0"/>
              <a:t>10/30/2013</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541C78C-1C84-4CD1-A66F-3B7D89A28EE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PAST </a:t>
            </a:r>
            <a:br>
              <a:rPr lang="en-US" dirty="0" smtClean="0"/>
            </a:br>
            <a:r>
              <a:rPr lang="en-US" dirty="0" smtClean="0"/>
              <a:t>Unreal Conditional</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Mrs. Alba</a:t>
            </a:r>
          </a:p>
          <a:p>
            <a:r>
              <a:rPr lang="en-US" dirty="0" smtClean="0"/>
              <a:t>ESL 4, Unit 7 </a:t>
            </a:r>
            <a:endParaRPr lang="en-US" dirty="0"/>
          </a:p>
        </p:txBody>
      </p:sp>
    </p:spTree>
    <p:extLst>
      <p:ext uri="{BB962C8B-B14F-4D97-AF65-F5344CB8AC3E}">
        <p14:creationId xmlns:p14="http://schemas.microsoft.com/office/powerpoint/2010/main" val="3466909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066800"/>
            <a:ext cx="8001000" cy="5181600"/>
          </a:xfrm>
        </p:spPr>
        <p:txBody>
          <a:bodyPr>
            <a:normAutofit fontScale="92500"/>
          </a:bodyPr>
          <a:lstStyle/>
          <a:p>
            <a:pPr marL="18288" indent="0">
              <a:buNone/>
            </a:pPr>
            <a:endParaRPr lang="en-US" dirty="0" smtClean="0">
              <a:latin typeface="Arial" panose="020B0604020202020204" pitchFamily="34" charset="0"/>
              <a:cs typeface="Arial" panose="020B0604020202020204" pitchFamily="34" charset="0"/>
            </a:endParaRPr>
          </a:p>
          <a:p>
            <a:pPr marL="18288" indent="0">
              <a:buNone/>
            </a:pPr>
            <a:endParaRPr lang="en-US" dirty="0">
              <a:latin typeface="Arial" panose="020B0604020202020204" pitchFamily="34" charset="0"/>
              <a:cs typeface="Arial" panose="020B0604020202020204" pitchFamily="34" charset="0"/>
            </a:endParaRPr>
          </a:p>
          <a:p>
            <a:pPr marL="18288" indent="0">
              <a:buNone/>
            </a:pPr>
            <a:r>
              <a:rPr lang="en-US" dirty="0" smtClean="0">
                <a:latin typeface="Arial" panose="020B0604020202020204" pitchFamily="34" charset="0"/>
                <a:cs typeface="Arial" panose="020B0604020202020204" pitchFamily="34" charset="0"/>
              </a:rPr>
              <a:t>If </a:t>
            </a:r>
            <a:r>
              <a:rPr lang="en-US" u="sng" dirty="0" smtClean="0">
                <a:latin typeface="Arial" panose="020B0604020202020204" pitchFamily="34" charset="0"/>
                <a:cs typeface="Arial" panose="020B0604020202020204" pitchFamily="34" charset="0"/>
              </a:rPr>
              <a:t>   Past perfect tense   , would have   </a:t>
            </a:r>
            <a:r>
              <a:rPr lang="en-US" dirty="0" smtClean="0">
                <a:latin typeface="Arial" panose="020B0604020202020204" pitchFamily="34" charset="0"/>
                <a:cs typeface="Arial" panose="020B0604020202020204" pitchFamily="34" charset="0"/>
              </a:rPr>
              <a:t>.</a:t>
            </a:r>
          </a:p>
          <a:p>
            <a:pPr marL="18288" indent="0">
              <a:buNone/>
            </a:pPr>
            <a:endParaRPr lang="en-US" dirty="0">
              <a:latin typeface="Arial" panose="020B0604020202020204" pitchFamily="34" charset="0"/>
              <a:cs typeface="Arial" panose="020B0604020202020204" pitchFamily="34" charset="0"/>
            </a:endParaRPr>
          </a:p>
          <a:p>
            <a:pPr marL="18288" indent="0">
              <a:buNone/>
            </a:pPr>
            <a:r>
              <a:rPr lang="en-US" b="1" i="1" u="sng" dirty="0" smtClean="0">
                <a:latin typeface="Arial" panose="020B0604020202020204" pitchFamily="34" charset="0"/>
                <a:cs typeface="Arial" panose="020B0604020202020204" pitchFamily="34" charset="0"/>
              </a:rPr>
              <a:t>RULE: </a:t>
            </a:r>
            <a:r>
              <a:rPr lang="en-US" dirty="0" smtClean="0">
                <a:latin typeface="Arial" panose="020B0604020202020204" pitchFamily="34" charset="0"/>
                <a:cs typeface="Arial" panose="020B0604020202020204" pitchFamily="34" charset="0"/>
              </a:rPr>
              <a:t>The past unreal conditional is used to talk about what would have happened under certain (unreal) conditions in the past.  The past perfect form of the verb is used in the</a:t>
            </a:r>
            <a:r>
              <a:rPr lang="en-US" u="sng" dirty="0" smtClean="0">
                <a:latin typeface="Arial" panose="020B0604020202020204" pitchFamily="34" charset="0"/>
                <a:cs typeface="Arial" panose="020B0604020202020204" pitchFamily="34" charset="0"/>
              </a:rPr>
              <a:t> </a:t>
            </a:r>
            <a:r>
              <a:rPr lang="en-US" b="1" i="1" u="sng" dirty="0" smtClean="0">
                <a:latin typeface="Arial" panose="020B0604020202020204" pitchFamily="34" charset="0"/>
                <a:cs typeface="Arial" panose="020B0604020202020204" pitchFamily="34" charset="0"/>
              </a:rPr>
              <a:t>if</a:t>
            </a:r>
            <a:r>
              <a:rPr lang="en-US" u="sng" dirty="0" smtClean="0">
                <a:latin typeface="Arial" panose="020B0604020202020204" pitchFamily="34" charset="0"/>
                <a:cs typeface="Arial" panose="020B0604020202020204" pitchFamily="34" charset="0"/>
              </a:rPr>
              <a:t>-clause</a:t>
            </a:r>
            <a:r>
              <a:rPr lang="en-US" dirty="0" smtClean="0">
                <a:latin typeface="Arial" panose="020B0604020202020204" pitchFamily="34" charset="0"/>
                <a:cs typeface="Arial" panose="020B0604020202020204" pitchFamily="34" charset="0"/>
              </a:rPr>
              <a:t>, and </a:t>
            </a:r>
            <a:r>
              <a:rPr lang="en-US" i="1" u="sng" dirty="0" smtClean="0">
                <a:effectLst/>
                <a:latin typeface="Arial" panose="020B0604020202020204" pitchFamily="34" charset="0"/>
                <a:cs typeface="Arial" panose="020B0604020202020204" pitchFamily="34" charset="0"/>
              </a:rPr>
              <a:t>would have</a:t>
            </a:r>
            <a:r>
              <a:rPr lang="en-US" i="1" dirty="0" smtClean="0">
                <a:effectLst/>
                <a:latin typeface="Arial" panose="020B0604020202020204" pitchFamily="34" charset="0"/>
                <a:cs typeface="Arial" panose="020B0604020202020204" pitchFamily="34" charset="0"/>
              </a:rPr>
              <a:t> + verb </a:t>
            </a:r>
            <a:r>
              <a:rPr lang="en-US" dirty="0" smtClean="0">
                <a:effectLst/>
                <a:latin typeface="Arial" panose="020B0604020202020204" pitchFamily="34" charset="0"/>
                <a:cs typeface="Arial" panose="020B0604020202020204" pitchFamily="34" charset="0"/>
              </a:rPr>
              <a:t>is used in the result clause.</a:t>
            </a:r>
          </a:p>
          <a:p>
            <a:pPr marL="18288" indent="0">
              <a:buNone/>
            </a:pPr>
            <a:endParaRPr lang="en-US" dirty="0">
              <a:effectLst/>
              <a:latin typeface="Arial" panose="020B0604020202020204" pitchFamily="34" charset="0"/>
              <a:cs typeface="Arial" panose="020B0604020202020204" pitchFamily="34" charset="0"/>
            </a:endParaRPr>
          </a:p>
          <a:p>
            <a:pPr marL="18288" indent="0">
              <a:buNone/>
            </a:pPr>
            <a:r>
              <a:rPr lang="en-US" b="1" i="1" u="sng" dirty="0" smtClean="0">
                <a:effectLst/>
                <a:latin typeface="Arial" panose="020B0604020202020204" pitchFamily="34" charset="0"/>
                <a:cs typeface="Arial" panose="020B0604020202020204" pitchFamily="34" charset="0"/>
              </a:rPr>
              <a:t>EXAMPLES</a:t>
            </a:r>
            <a:r>
              <a:rPr lang="en-US" dirty="0" smtClean="0">
                <a:effectLst/>
                <a:latin typeface="Arial" panose="020B0604020202020204" pitchFamily="34" charset="0"/>
                <a:cs typeface="Arial" panose="020B0604020202020204" pitchFamily="34" charset="0"/>
              </a:rPr>
              <a:t>:    </a:t>
            </a:r>
          </a:p>
          <a:p>
            <a:pPr marL="18288" indent="0">
              <a:buNone/>
            </a:pPr>
            <a:r>
              <a:rPr lang="en-US" dirty="0">
                <a:effectLst/>
                <a:latin typeface="Arial" panose="020B0604020202020204" pitchFamily="34" charset="0"/>
                <a:cs typeface="Arial" panose="020B0604020202020204" pitchFamily="34" charset="0"/>
              </a:rPr>
              <a:t>	</a:t>
            </a:r>
            <a:r>
              <a:rPr lang="en-US" b="1" i="1" u="sng" dirty="0" smtClean="0">
                <a:solidFill>
                  <a:srgbClr val="FFFF00"/>
                </a:solidFill>
                <a:effectLst/>
                <a:latin typeface="Arial" panose="020B0604020202020204" pitchFamily="34" charset="0"/>
                <a:cs typeface="Arial" panose="020B0604020202020204" pitchFamily="34" charset="0"/>
              </a:rPr>
              <a:t> IF</a:t>
            </a:r>
            <a:r>
              <a:rPr lang="en-US" dirty="0" smtClean="0">
                <a:effectLst/>
                <a:latin typeface="Arial" panose="020B0604020202020204" pitchFamily="34" charset="0"/>
                <a:cs typeface="Arial" panose="020B0604020202020204" pitchFamily="34" charset="0"/>
              </a:rPr>
              <a:t>		</a:t>
            </a:r>
            <a:r>
              <a:rPr lang="en-US" b="1" i="1" u="sng" dirty="0" smtClean="0">
                <a:solidFill>
                  <a:srgbClr val="FFFF00"/>
                </a:solidFill>
                <a:effectLst/>
                <a:latin typeface="Arial" panose="020B0604020202020204" pitchFamily="34" charset="0"/>
                <a:cs typeface="Arial" panose="020B0604020202020204" pitchFamily="34" charset="0"/>
              </a:rPr>
              <a:t>RESULT</a:t>
            </a:r>
            <a:endParaRPr lang="en-US" dirty="0" smtClean="0">
              <a:solidFill>
                <a:srgbClr val="FFFF00"/>
              </a:solidFill>
              <a:effectLst/>
              <a:latin typeface="Arial" panose="020B0604020202020204" pitchFamily="34" charset="0"/>
              <a:cs typeface="Arial" panose="020B0604020202020204" pitchFamily="34" charset="0"/>
            </a:endParaRPr>
          </a:p>
          <a:p>
            <a:pPr marL="18288" indent="0">
              <a:buNone/>
            </a:pPr>
            <a:r>
              <a:rPr lang="en-US" dirty="0" smtClean="0">
                <a:effectLst/>
                <a:latin typeface="Arial" panose="020B0604020202020204" pitchFamily="34" charset="0"/>
                <a:cs typeface="Arial" panose="020B0604020202020204" pitchFamily="34" charset="0"/>
              </a:rPr>
              <a:t>     </a:t>
            </a:r>
            <a:r>
              <a:rPr lang="en-US" b="1" i="1" u="sng" dirty="0" smtClean="0">
                <a:effectLst/>
                <a:latin typeface="Arial" panose="020B0604020202020204" pitchFamily="34" charset="0"/>
                <a:cs typeface="Arial" panose="020B0604020202020204" pitchFamily="34" charset="0"/>
              </a:rPr>
              <a:t>If </a:t>
            </a:r>
            <a:r>
              <a:rPr lang="en-US" dirty="0" smtClean="0">
                <a:effectLst/>
                <a:latin typeface="Arial" panose="020B0604020202020204" pitchFamily="34" charset="0"/>
                <a:cs typeface="Arial" panose="020B0604020202020204" pitchFamily="34" charset="0"/>
              </a:rPr>
              <a:t>she </a:t>
            </a:r>
            <a:r>
              <a:rPr lang="en-US" b="1" i="1" u="sng" dirty="0" smtClean="0">
                <a:effectLst/>
                <a:latin typeface="Arial" panose="020B0604020202020204" pitchFamily="34" charset="0"/>
                <a:cs typeface="Arial" panose="020B0604020202020204" pitchFamily="34" charset="0"/>
              </a:rPr>
              <a:t>had known</a:t>
            </a:r>
            <a:r>
              <a:rPr lang="en-US" dirty="0" smtClean="0">
                <a:effectLst/>
                <a:latin typeface="Arial" panose="020B0604020202020204" pitchFamily="34" charset="0"/>
                <a:cs typeface="Arial" panose="020B0604020202020204" pitchFamily="34" charset="0"/>
              </a:rPr>
              <a:t>, she </a:t>
            </a:r>
            <a:r>
              <a:rPr lang="en-US" b="1" u="sng" dirty="0" smtClean="0">
                <a:effectLst/>
                <a:latin typeface="Arial" panose="020B0604020202020204" pitchFamily="34" charset="0"/>
                <a:cs typeface="Arial" panose="020B0604020202020204" pitchFamily="34" charset="0"/>
              </a:rPr>
              <a:t>would have taken </a:t>
            </a:r>
            <a:r>
              <a:rPr lang="en-US" dirty="0" smtClean="0">
                <a:effectLst/>
                <a:latin typeface="Arial" panose="020B0604020202020204" pitchFamily="34" charset="0"/>
                <a:cs typeface="Arial" panose="020B0604020202020204" pitchFamily="34" charset="0"/>
              </a:rPr>
              <a:t>her umbrella to work.</a:t>
            </a:r>
          </a:p>
          <a:p>
            <a:pPr marL="18288" indent="0">
              <a:buNone/>
            </a:pPr>
            <a:endParaRPr lang="en-US" dirty="0">
              <a:effectLst/>
              <a:latin typeface="Arial" panose="020B0604020202020204" pitchFamily="34" charset="0"/>
              <a:cs typeface="Arial" panose="020B0604020202020204" pitchFamily="34" charset="0"/>
            </a:endParaRPr>
          </a:p>
          <a:p>
            <a:pPr marL="18288" indent="0">
              <a:buNone/>
            </a:pPr>
            <a:r>
              <a:rPr lang="en-US" b="1" i="1" u="sng" dirty="0" smtClean="0">
                <a:effectLst/>
                <a:latin typeface="Arial" panose="020B0604020202020204" pitchFamily="34" charset="0"/>
                <a:cs typeface="Arial" panose="020B0604020202020204" pitchFamily="34" charset="0"/>
              </a:rPr>
              <a:t>If </a:t>
            </a:r>
            <a:r>
              <a:rPr lang="en-US" dirty="0" smtClean="0">
                <a:effectLst/>
                <a:latin typeface="Arial" panose="020B0604020202020204" pitchFamily="34" charset="0"/>
                <a:cs typeface="Arial" panose="020B0604020202020204" pitchFamily="34" charset="0"/>
              </a:rPr>
              <a:t>I </a:t>
            </a:r>
            <a:r>
              <a:rPr lang="en-US" u="sng" dirty="0" smtClean="0">
                <a:effectLst/>
                <a:latin typeface="Arial" panose="020B0604020202020204" pitchFamily="34" charset="0"/>
                <a:cs typeface="Arial" panose="020B0604020202020204" pitchFamily="34" charset="0"/>
              </a:rPr>
              <a:t>had been feeling</a:t>
            </a:r>
            <a:r>
              <a:rPr lang="en-US" dirty="0" smtClean="0">
                <a:effectLst/>
                <a:latin typeface="Arial" panose="020B0604020202020204" pitchFamily="34" charset="0"/>
                <a:cs typeface="Arial" panose="020B0604020202020204" pitchFamily="34" charset="0"/>
              </a:rPr>
              <a:t> well, I </a:t>
            </a:r>
            <a:r>
              <a:rPr lang="en-US" u="sng" dirty="0" smtClean="0">
                <a:effectLst/>
                <a:latin typeface="Arial" panose="020B0604020202020204" pitchFamily="34" charset="0"/>
                <a:cs typeface="Arial" panose="020B0604020202020204" pitchFamily="34" charset="0"/>
              </a:rPr>
              <a:t>would have been </a:t>
            </a:r>
            <a:r>
              <a:rPr lang="en-US" dirty="0" smtClean="0">
                <a:effectLst/>
                <a:latin typeface="Arial" panose="020B0604020202020204" pitchFamily="34" charset="0"/>
                <a:cs typeface="Arial" panose="020B0604020202020204" pitchFamily="34" charset="0"/>
              </a:rPr>
              <a:t>in class. </a:t>
            </a:r>
          </a:p>
          <a:p>
            <a:pPr marL="18288" indent="0">
              <a:buNone/>
            </a:pPr>
            <a:r>
              <a:rPr lang="en-US" dirty="0" smtClean="0">
                <a:effectLst/>
                <a:latin typeface="Arial" panose="020B0604020202020204" pitchFamily="34" charset="0"/>
                <a:cs typeface="Arial" panose="020B0604020202020204" pitchFamily="34" charset="0"/>
              </a:rPr>
              <a:t> </a:t>
            </a:r>
          </a:p>
          <a:p>
            <a:pPr marL="18288" indent="0">
              <a:buNone/>
            </a:pPr>
            <a:endParaRPr lang="en-US" dirty="0" smtClean="0">
              <a:effectLst/>
              <a:latin typeface="Arial" panose="020B0604020202020204" pitchFamily="34" charset="0"/>
              <a:cs typeface="Arial" panose="020B0604020202020204" pitchFamily="34" charset="0"/>
            </a:endParaRPr>
          </a:p>
          <a:p>
            <a:pPr marL="18288" indent="0">
              <a:buNone/>
            </a:pPr>
            <a:endParaRPr lang="en-US" dirty="0">
              <a:effectLst/>
              <a:latin typeface="Arial" panose="020B0604020202020204" pitchFamily="34" charset="0"/>
              <a:cs typeface="Arial" panose="020B0604020202020204" pitchFamily="34" charset="0"/>
            </a:endParaRPr>
          </a:p>
          <a:p>
            <a:pPr marL="18288" indent="0">
              <a:buNone/>
            </a:pPr>
            <a:endParaRPr lang="en-US" dirty="0"/>
          </a:p>
        </p:txBody>
      </p:sp>
      <p:sp>
        <p:nvSpPr>
          <p:cNvPr id="3" name="Title 2"/>
          <p:cNvSpPr>
            <a:spLocks noGrp="1"/>
          </p:cNvSpPr>
          <p:nvPr>
            <p:ph type="title"/>
          </p:nvPr>
        </p:nvSpPr>
        <p:spPr>
          <a:xfrm>
            <a:off x="609600" y="152400"/>
            <a:ext cx="7543800" cy="914400"/>
          </a:xfrm>
        </p:spPr>
        <p:txBody>
          <a:bodyPr/>
          <a:lstStyle/>
          <a:p>
            <a:r>
              <a:rPr lang="en-US" dirty="0" smtClean="0"/>
              <a:t>PAST Unreal Conditional</a:t>
            </a:r>
            <a:endParaRPr lang="en-US" dirty="0"/>
          </a:p>
        </p:txBody>
      </p:sp>
    </p:spTree>
    <p:extLst>
      <p:ext uri="{BB962C8B-B14F-4D97-AF65-F5344CB8AC3E}">
        <p14:creationId xmlns:p14="http://schemas.microsoft.com/office/powerpoint/2010/main" val="99263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01983"/>
            <a:ext cx="8534400" cy="4246417"/>
          </a:xfrm>
        </p:spPr>
        <p:txBody>
          <a:bodyPr>
            <a:normAutofit lnSpcReduction="10000"/>
          </a:bodyPr>
          <a:lstStyle/>
          <a:p>
            <a:pPr marL="18288" indent="0">
              <a:buNone/>
            </a:pPr>
            <a:endParaRPr lang="en-US" dirty="0" smtClean="0"/>
          </a:p>
          <a:p>
            <a:pPr marL="18288" indent="0">
              <a:buNone/>
            </a:pPr>
            <a:endParaRPr lang="en-US" dirty="0"/>
          </a:p>
          <a:p>
            <a:pPr marL="18288" indent="0">
              <a:buNone/>
            </a:pPr>
            <a:r>
              <a:rPr lang="en-US" dirty="0" smtClean="0"/>
              <a:t>	Henry                  Tom                   Ron 		Sally</a:t>
            </a:r>
          </a:p>
          <a:p>
            <a:endParaRPr lang="en-US" dirty="0"/>
          </a:p>
          <a:p>
            <a:endParaRPr lang="en-US" dirty="0" smtClean="0"/>
          </a:p>
          <a:p>
            <a:endParaRPr lang="en-US" dirty="0"/>
          </a:p>
          <a:p>
            <a:endParaRPr lang="en-US" dirty="0" smtClean="0"/>
          </a:p>
          <a:p>
            <a:endParaRPr lang="en-US" dirty="0" smtClean="0"/>
          </a:p>
          <a:p>
            <a:pPr marL="18288" indent="0">
              <a:buNone/>
            </a:pPr>
            <a:r>
              <a:rPr lang="en-US" dirty="0" smtClean="0"/>
              <a:t>						          wished</a:t>
            </a:r>
          </a:p>
          <a:p>
            <a:pPr marL="18288" indent="0">
              <a:buNone/>
            </a:pPr>
            <a:r>
              <a:rPr lang="en-US" dirty="0" smtClean="0"/>
              <a:t>If </a:t>
            </a:r>
            <a:r>
              <a:rPr lang="en-US" u="sng" dirty="0" smtClean="0"/>
              <a:t>		</a:t>
            </a:r>
            <a:r>
              <a:rPr lang="en-US" dirty="0" smtClean="0"/>
              <a:t> had known, </a:t>
            </a:r>
            <a:r>
              <a:rPr lang="en-US" u="sng" dirty="0" smtClean="0"/>
              <a:t>		</a:t>
            </a:r>
            <a:r>
              <a:rPr lang="en-US" dirty="0" smtClean="0"/>
              <a:t> would have   baked  </a:t>
            </a:r>
            <a:r>
              <a:rPr lang="en-US" u="sng" dirty="0" smtClean="0"/>
              <a:t>		</a:t>
            </a:r>
            <a:r>
              <a:rPr lang="en-US" dirty="0" smtClean="0"/>
              <a:t>.</a:t>
            </a:r>
          </a:p>
          <a:p>
            <a:pPr marL="18288" indent="0">
              <a:buNone/>
            </a:pPr>
            <a:r>
              <a:rPr lang="en-US" dirty="0" smtClean="0"/>
              <a:t>						</a:t>
            </a:r>
            <a:r>
              <a:rPr lang="en-US" smtClean="0"/>
              <a:t>           given</a:t>
            </a:r>
            <a:endParaRPr lang="en-US" dirty="0"/>
          </a:p>
          <a:p>
            <a:endParaRPr lang="en-US" dirty="0"/>
          </a:p>
          <a:p>
            <a:endParaRPr lang="en-US" dirty="0"/>
          </a:p>
        </p:txBody>
      </p:sp>
      <p:sp>
        <p:nvSpPr>
          <p:cNvPr id="3" name="Title 2"/>
          <p:cNvSpPr>
            <a:spLocks noGrp="1"/>
          </p:cNvSpPr>
          <p:nvPr>
            <p:ph type="title"/>
          </p:nvPr>
        </p:nvSpPr>
        <p:spPr>
          <a:xfrm>
            <a:off x="694113" y="484909"/>
            <a:ext cx="7543800" cy="914400"/>
          </a:xfrm>
        </p:spPr>
        <p:txBody>
          <a:bodyPr/>
          <a:lstStyle/>
          <a:p>
            <a:r>
              <a:rPr lang="en-US" dirty="0"/>
              <a:t>PAST Unreal Conditional</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819400"/>
            <a:ext cx="1201346" cy="1500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819400"/>
            <a:ext cx="1487199"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803056"/>
            <a:ext cx="1277199" cy="1532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2803056"/>
            <a:ext cx="1357313"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5813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44</TotalTime>
  <Words>75</Words>
  <Application>Microsoft Office PowerPoint</Application>
  <PresentationFormat>On-screen Show (4:3)</PresentationFormat>
  <Paragraphs>29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Elemental</vt:lpstr>
      <vt:lpstr>PAST  Unreal Conditional</vt:lpstr>
      <vt:lpstr>PAST Unreal Conditional</vt:lpstr>
      <vt:lpstr>PAST Unreal Conditional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  Unreal Conditional</dc:title>
  <dc:creator>Diana Vera Alba</dc:creator>
  <cp:lastModifiedBy>Diana Vera Alba</cp:lastModifiedBy>
  <cp:revision>4</cp:revision>
  <dcterms:created xsi:type="dcterms:W3CDTF">2013-10-30T16:22:19Z</dcterms:created>
  <dcterms:modified xsi:type="dcterms:W3CDTF">2013-10-30T17:06:21Z</dcterms:modified>
</cp:coreProperties>
</file>