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9B384D-1AF6-4DFA-BBA7-456D365A692A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4F8AF9-3E9F-40D1-A684-E9B00679BCB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84D-1AF6-4DFA-BBA7-456D365A692A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8AF9-3E9F-40D1-A684-E9B00679BCB1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84D-1AF6-4DFA-BBA7-456D365A692A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8AF9-3E9F-40D1-A684-E9B00679BCB1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84D-1AF6-4DFA-BBA7-456D365A692A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8AF9-3E9F-40D1-A684-E9B00679BC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84D-1AF6-4DFA-BBA7-456D365A692A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8AF9-3E9F-40D1-A684-E9B00679BCB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84D-1AF6-4DFA-BBA7-456D365A692A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8AF9-3E9F-40D1-A684-E9B00679BCB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84D-1AF6-4DFA-BBA7-456D365A692A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8AF9-3E9F-40D1-A684-E9B00679BCB1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84D-1AF6-4DFA-BBA7-456D365A692A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8AF9-3E9F-40D1-A684-E9B00679BCB1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84D-1AF6-4DFA-BBA7-456D365A692A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8AF9-3E9F-40D1-A684-E9B00679BC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84D-1AF6-4DFA-BBA7-456D365A692A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8AF9-3E9F-40D1-A684-E9B00679BC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84D-1AF6-4DFA-BBA7-456D365A692A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8AF9-3E9F-40D1-A684-E9B00679BC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A9B384D-1AF6-4DFA-BBA7-456D365A692A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14F8AF9-3E9F-40D1-A684-E9B00679BC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Wishes about the</a:t>
            </a:r>
            <a:br>
              <a:rPr lang="en-US" sz="4400" dirty="0" smtClean="0"/>
            </a:br>
            <a:r>
              <a:rPr lang="en-US" sz="4400" dirty="0" smtClean="0"/>
              <a:t>PRESENT, PAST &amp; Present Real Conditional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Alba</a:t>
            </a:r>
          </a:p>
          <a:p>
            <a:r>
              <a:rPr lang="en-US" dirty="0" smtClean="0"/>
              <a:t>ESL 4 </a:t>
            </a:r>
          </a:p>
          <a:p>
            <a:r>
              <a:rPr lang="en-US" dirty="0" smtClean="0"/>
              <a:t>Unit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38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981201"/>
            <a:ext cx="7745505" cy="41449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_________   wish      </a:t>
            </a:r>
            <a:r>
              <a:rPr lang="en-US" u="sng" dirty="0" smtClean="0"/>
              <a:t>  (past tense) 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wishes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i="1" dirty="0" smtClean="0"/>
              <a:t>I wish I </a:t>
            </a:r>
            <a:r>
              <a:rPr lang="en-US" b="1" i="1" u="sng" dirty="0" smtClean="0">
                <a:solidFill>
                  <a:schemeClr val="tx1"/>
                </a:solidFill>
              </a:rPr>
              <a:t>lived</a:t>
            </a:r>
            <a:r>
              <a:rPr lang="en-US" i="1" dirty="0" smtClean="0"/>
              <a:t> in San Francisco. 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Form: Wishes about the Present</a:t>
            </a:r>
            <a:endParaRPr lang="en-US" sz="4400" dirty="0"/>
          </a:p>
        </p:txBody>
      </p:sp>
      <p:sp>
        <p:nvSpPr>
          <p:cNvPr id="4" name="Left Brace 3"/>
          <p:cNvSpPr/>
          <p:nvPr/>
        </p:nvSpPr>
        <p:spPr>
          <a:xfrm>
            <a:off x="2438400" y="2819400"/>
            <a:ext cx="304800" cy="6858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3581400" y="2819400"/>
            <a:ext cx="381000" cy="6858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71600" y="3771900"/>
            <a:ext cx="685800" cy="381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5200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529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265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8139953" cy="3877815"/>
          </a:xfrm>
        </p:spPr>
        <p:txBody>
          <a:bodyPr/>
          <a:lstStyle/>
          <a:p>
            <a:r>
              <a:rPr lang="en-US" dirty="0"/>
              <a:t>_________   wish        (past </a:t>
            </a:r>
            <a:r>
              <a:rPr lang="en-US" dirty="0" smtClean="0"/>
              <a:t>perfect tense</a:t>
            </a:r>
            <a:r>
              <a:rPr lang="en-US" dirty="0"/>
              <a:t>)  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wishes     </a:t>
            </a:r>
            <a:r>
              <a:rPr lang="en-US" b="1" dirty="0" smtClean="0"/>
              <a:t>FORM  </a:t>
            </a:r>
            <a:r>
              <a:rPr lang="en-US" dirty="0" smtClean="0"/>
              <a:t>[had </a:t>
            </a:r>
            <a:r>
              <a:rPr lang="en-US" dirty="0"/>
              <a:t>+ past participle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i="1" dirty="0" smtClean="0"/>
              <a:t>      John </a:t>
            </a:r>
            <a:r>
              <a:rPr lang="en-US" sz="3200" i="1" dirty="0"/>
              <a:t>wishes he </a:t>
            </a:r>
            <a:r>
              <a:rPr lang="en-US" sz="3200" b="1" i="1" u="sng" dirty="0"/>
              <a:t>had bought </a:t>
            </a:r>
            <a:r>
              <a:rPr lang="en-US" sz="3200" i="1" dirty="0"/>
              <a:t>a new </a:t>
            </a:r>
            <a:r>
              <a:rPr lang="en-US" sz="3200" i="1" dirty="0" smtClean="0"/>
              <a:t>car.</a:t>
            </a:r>
            <a:endParaRPr lang="en-US" sz="32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Form: Wishes about the </a:t>
            </a:r>
            <a:r>
              <a:rPr lang="en-US" dirty="0" smtClean="0"/>
              <a:t>Past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2535382" y="2362200"/>
            <a:ext cx="304800" cy="762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3581400" y="2362200"/>
            <a:ext cx="381000" cy="7620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75187"/>
            <a:ext cx="20970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725" y="3962400"/>
            <a:ext cx="1200914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798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905001"/>
            <a:ext cx="7745505" cy="4221162"/>
          </a:xfrm>
        </p:spPr>
        <p:txBody>
          <a:bodyPr/>
          <a:lstStyle/>
          <a:p>
            <a:r>
              <a:rPr lang="en-US" b="1" u="sng" dirty="0" smtClean="0"/>
              <a:t>RULE</a:t>
            </a:r>
            <a:r>
              <a:rPr lang="en-US" dirty="0" smtClean="0"/>
              <a:t>: The verb </a:t>
            </a:r>
            <a:r>
              <a:rPr lang="en-US" b="1" i="1" u="sng" dirty="0" smtClean="0">
                <a:solidFill>
                  <a:srgbClr val="FF0000"/>
                </a:solidFill>
              </a:rPr>
              <a:t>wish</a:t>
            </a:r>
            <a:r>
              <a:rPr lang="en-US" dirty="0" smtClean="0"/>
              <a:t> + </a:t>
            </a:r>
            <a:r>
              <a:rPr lang="en-US" b="1" i="1" u="sng" dirty="0" smtClean="0">
                <a:solidFill>
                  <a:srgbClr val="FF0000"/>
                </a:solidFill>
              </a:rPr>
              <a:t>the past perfect tense </a:t>
            </a:r>
            <a:r>
              <a:rPr lang="en-US" dirty="0" smtClean="0"/>
              <a:t>is used to express a desire for something that was not possible in the past. </a:t>
            </a:r>
          </a:p>
          <a:p>
            <a:endParaRPr lang="en-US" dirty="0"/>
          </a:p>
          <a:p>
            <a:r>
              <a:rPr lang="en-US" b="1" u="sng" dirty="0" smtClean="0"/>
              <a:t>EXAMPLES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I didn’t live in New York.  I </a:t>
            </a:r>
            <a:r>
              <a:rPr lang="en-US" b="1" u="sng" dirty="0" smtClean="0"/>
              <a:t>wish</a:t>
            </a:r>
            <a:r>
              <a:rPr lang="en-US" dirty="0" smtClean="0"/>
              <a:t> I </a:t>
            </a:r>
            <a:r>
              <a:rPr lang="en-US" b="1" u="sng" dirty="0" smtClean="0"/>
              <a:t>had lived </a:t>
            </a:r>
            <a:r>
              <a:rPr lang="en-US" dirty="0" smtClean="0"/>
              <a:t>in New     York.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 didn’t drive to work today.  I </a:t>
            </a:r>
            <a:r>
              <a:rPr lang="en-US" b="1" u="sng" dirty="0" smtClean="0"/>
              <a:t>wish</a:t>
            </a:r>
            <a:r>
              <a:rPr lang="en-US" dirty="0" smtClean="0"/>
              <a:t> I </a:t>
            </a:r>
            <a:r>
              <a:rPr lang="en-US" b="1" u="sng" dirty="0" smtClean="0"/>
              <a:t>had driven </a:t>
            </a:r>
            <a:r>
              <a:rPr lang="en-US" dirty="0" smtClean="0"/>
              <a:t>to work today.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Form: Wishes about the Past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743200"/>
            <a:ext cx="1595437" cy="123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19" y="5665643"/>
            <a:ext cx="2286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494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u="sng" dirty="0" smtClean="0"/>
              <a:t>   (past tense)   </a:t>
            </a:r>
            <a:r>
              <a:rPr lang="en-US" dirty="0" smtClean="0"/>
              <a:t>, </a:t>
            </a:r>
            <a:r>
              <a:rPr lang="en-US" u="sng" dirty="0" smtClean="0"/>
              <a:t>   wouldn’t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If I </a:t>
            </a:r>
            <a:r>
              <a:rPr lang="en-US" b="1" u="sng" dirty="0" smtClean="0">
                <a:solidFill>
                  <a:srgbClr val="FF0000"/>
                </a:solidFill>
              </a:rPr>
              <a:t>lived</a:t>
            </a:r>
            <a:r>
              <a:rPr lang="en-US" dirty="0" smtClean="0"/>
              <a:t> in San Francisco, I </a:t>
            </a:r>
            <a:r>
              <a:rPr lang="en-US" b="1" u="sng" dirty="0" smtClean="0">
                <a:solidFill>
                  <a:srgbClr val="FF0000"/>
                </a:solidFill>
              </a:rPr>
              <a:t>wouldn’t</a:t>
            </a:r>
            <a:r>
              <a:rPr lang="en-US" dirty="0" smtClean="0"/>
              <a:t> need a car.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Form: </a:t>
            </a:r>
            <a:r>
              <a:rPr lang="en-US" dirty="0" smtClean="0"/>
              <a:t>Present Real Conditional Review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148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7021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64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3"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    Mark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Mark took the</a:t>
            </a:r>
          </a:p>
          <a:p>
            <a:pPr marL="0" indent="0">
              <a:buNone/>
            </a:pPr>
            <a:r>
              <a:rPr lang="en-US" dirty="0" smtClean="0"/>
              <a:t>Bus. He wishes </a:t>
            </a:r>
          </a:p>
          <a:p>
            <a:pPr marL="0" indent="0">
              <a:buNone/>
            </a:pPr>
            <a:r>
              <a:rPr lang="en-US" dirty="0" smtClean="0"/>
              <a:t>he had taken the train.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b="1" dirty="0" smtClean="0">
                <a:solidFill>
                  <a:srgbClr val="FF0000"/>
                </a:solidFill>
              </a:rPr>
              <a:t>Jane</a:t>
            </a:r>
          </a:p>
          <a:p>
            <a:pPr marL="0" indent="0">
              <a:buNone/>
            </a:pPr>
            <a:r>
              <a:rPr lang="en-US" dirty="0" smtClean="0"/>
              <a:t>Jane went to the 7 o’clock movie.  She wishes she had gone to the 9 o’clock movie.              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My cousins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My cousins arrived early.  They wish they had arrived later.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Wishes about the past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838200" cy="122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5664"/>
            <a:ext cx="1269890" cy="129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04184"/>
            <a:ext cx="1174520" cy="135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103418" y="2667000"/>
            <a:ext cx="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67000"/>
            <a:ext cx="127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061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57</TotalTime>
  <Words>218</Words>
  <Application>Microsoft Office PowerPoint</Application>
  <PresentationFormat>On-screen Show 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Hardcover</vt:lpstr>
      <vt:lpstr>Wishes about the PRESENT, PAST &amp; Present Real Conditional </vt:lpstr>
      <vt:lpstr>Form: Wishes about the Present</vt:lpstr>
      <vt:lpstr>Form: Wishes about the Past</vt:lpstr>
      <vt:lpstr>Form: Wishes about the Past</vt:lpstr>
      <vt:lpstr>Form: Present Real Conditional Review</vt:lpstr>
      <vt:lpstr>Wishes about the past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Wishes about the PRESENT, PAST &amp; FUTURE</dc:title>
  <dc:creator>Diana Vera Alba</dc:creator>
  <cp:lastModifiedBy>Diana Vera Alba</cp:lastModifiedBy>
  <cp:revision>7</cp:revision>
  <dcterms:created xsi:type="dcterms:W3CDTF">2013-11-04T16:22:12Z</dcterms:created>
  <dcterms:modified xsi:type="dcterms:W3CDTF">2013-11-04T17:19:16Z</dcterms:modified>
</cp:coreProperties>
</file>