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771F6B94-9AB5-46CE-B64E-242C3AAC3ADB}" type="datetimeFigureOut">
              <a:rPr lang="en-US" smtClean="0"/>
              <a:t>12/3/2013</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7410BC87-4D9C-4AFF-8F9F-EFAE0F64665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1F6B94-9AB5-46CE-B64E-242C3AAC3ADB}"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0BC87-4D9C-4AFF-8F9F-EFAE0F6466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1F6B94-9AB5-46CE-B64E-242C3AAC3ADB}"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0BC87-4D9C-4AFF-8F9F-EFAE0F64665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1F6B94-9AB5-46CE-B64E-242C3AAC3ADB}"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0BC87-4D9C-4AFF-8F9F-EFAE0F64665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1F6B94-9AB5-46CE-B64E-242C3AAC3ADB}"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0BC87-4D9C-4AFF-8F9F-EFAE0F64665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71F6B94-9AB5-46CE-B64E-242C3AAC3ADB}" type="datetimeFigureOut">
              <a:rPr lang="en-US" smtClean="0"/>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10BC87-4D9C-4AFF-8F9F-EFAE0F64665B}" type="slidenum">
              <a:rPr lang="en-US" smtClean="0"/>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71F6B94-9AB5-46CE-B64E-242C3AAC3ADB}" type="datetimeFigureOut">
              <a:rPr lang="en-US" smtClean="0"/>
              <a:t>12/3/2013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10BC87-4D9C-4AFF-8F9F-EFAE0F64665B}" type="slidenum">
              <a:rPr lang="en-US" smtClean="0"/>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1F6B94-9AB5-46CE-B64E-242C3AAC3ADB}" type="datetimeFigureOut">
              <a:rPr lang="en-US" smtClean="0"/>
              <a:t>12/3/2013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10BC87-4D9C-4AFF-8F9F-EFAE0F64665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1F6B94-9AB5-46CE-B64E-242C3AAC3ADB}" type="datetimeFigureOut">
              <a:rPr lang="en-US" smtClean="0"/>
              <a:t>12/3/2013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10BC87-4D9C-4AFF-8F9F-EFAE0F64665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771F6B94-9AB5-46CE-B64E-242C3AAC3ADB}" type="datetimeFigureOut">
              <a:rPr lang="en-US" smtClean="0"/>
              <a:t>12/3/2013</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7410BC87-4D9C-4AFF-8F9F-EFAE0F64665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771F6B94-9AB5-46CE-B64E-242C3AAC3ADB}" type="datetimeFigureOut">
              <a:rPr lang="en-US" smtClean="0"/>
              <a:t>12/3/2013</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7410BC87-4D9C-4AFF-8F9F-EFAE0F64665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771F6B94-9AB5-46CE-B64E-242C3AAC3ADB}" type="datetimeFigureOut">
              <a:rPr lang="en-US" smtClean="0"/>
              <a:t>12/3/2013</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7410BC87-4D9C-4AFF-8F9F-EFAE0F64665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Tag Questions with Positive Sentences</a:t>
            </a:r>
            <a:endParaRPr lang="en-US" dirty="0"/>
          </a:p>
        </p:txBody>
      </p:sp>
      <p:sp>
        <p:nvSpPr>
          <p:cNvPr id="3" name="Subtitle 2"/>
          <p:cNvSpPr>
            <a:spLocks noGrp="1"/>
          </p:cNvSpPr>
          <p:nvPr>
            <p:ph type="subTitle" idx="1"/>
          </p:nvPr>
        </p:nvSpPr>
        <p:spPr/>
        <p:txBody>
          <a:bodyPr/>
          <a:lstStyle/>
          <a:p>
            <a:r>
              <a:rPr lang="en-US" dirty="0" smtClean="0"/>
              <a:t>Mrs. Alba</a:t>
            </a:r>
          </a:p>
          <a:p>
            <a:r>
              <a:rPr lang="en-US" dirty="0" smtClean="0"/>
              <a:t>ESL 4</a:t>
            </a:r>
          </a:p>
          <a:p>
            <a:endParaRPr lang="en-US" dirty="0"/>
          </a:p>
        </p:txBody>
      </p:sp>
    </p:spTree>
    <p:extLst>
      <p:ext uri="{BB962C8B-B14F-4D97-AF65-F5344CB8AC3E}">
        <p14:creationId xmlns:p14="http://schemas.microsoft.com/office/powerpoint/2010/main" val="40531797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Tag questions are most often used to confirm what we think is true.</a:t>
            </a:r>
            <a:r>
              <a:rPr lang="en-US" dirty="0" smtClean="0"/>
              <a:t> </a:t>
            </a:r>
            <a:endParaRPr lang="en-US" dirty="0"/>
          </a:p>
        </p:txBody>
      </p:sp>
      <p:sp>
        <p:nvSpPr>
          <p:cNvPr id="3" name="Content Placeholder 2"/>
          <p:cNvSpPr>
            <a:spLocks noGrp="1"/>
          </p:cNvSpPr>
          <p:nvPr>
            <p:ph idx="1"/>
          </p:nvPr>
        </p:nvSpPr>
        <p:spPr/>
        <p:txBody>
          <a:bodyPr/>
          <a:lstStyle/>
          <a:p>
            <a:r>
              <a:rPr lang="en-US" b="1" u="sng" dirty="0" smtClean="0"/>
              <a:t>RULE</a:t>
            </a:r>
            <a:r>
              <a:rPr lang="en-US" dirty="0" smtClean="0"/>
              <a:t>: Affirmative statements are followed by negative tag questions.</a:t>
            </a:r>
          </a:p>
          <a:p>
            <a:endParaRPr lang="en-US" dirty="0"/>
          </a:p>
          <a:p>
            <a:r>
              <a:rPr lang="en-US" b="1" u="sng" dirty="0" smtClean="0"/>
              <a:t>EXAMPLES</a:t>
            </a:r>
            <a:r>
              <a:rPr lang="en-US" dirty="0" smtClean="0"/>
              <a:t>: </a:t>
            </a:r>
            <a:endParaRPr lang="en-US" i="1" dirty="0"/>
          </a:p>
          <a:p>
            <a:pPr marL="0" indent="0">
              <a:buNone/>
            </a:pPr>
            <a:r>
              <a:rPr lang="en-US" i="1" dirty="0" smtClean="0"/>
              <a:t>This </a:t>
            </a:r>
            <a:r>
              <a:rPr lang="en-US" b="1" i="1" u="sng" dirty="0" smtClean="0">
                <a:solidFill>
                  <a:srgbClr val="FF0000"/>
                </a:solidFill>
              </a:rPr>
              <a:t>is</a:t>
            </a:r>
            <a:r>
              <a:rPr lang="en-US" i="1" dirty="0" smtClean="0"/>
              <a:t> the bus to the zoo,</a:t>
            </a:r>
            <a:r>
              <a:rPr lang="en-US" b="1" i="1" u="sng" dirty="0" smtClean="0">
                <a:solidFill>
                  <a:srgbClr val="FF0000"/>
                </a:solidFill>
              </a:rPr>
              <a:t> isn’t </a:t>
            </a:r>
            <a:r>
              <a:rPr lang="en-US" i="1" dirty="0" smtClean="0"/>
              <a:t>it?</a:t>
            </a:r>
          </a:p>
          <a:p>
            <a:pPr marL="0" indent="0">
              <a:buNone/>
            </a:pPr>
            <a:r>
              <a:rPr lang="en-US" i="1" dirty="0" smtClean="0"/>
              <a:t>I </a:t>
            </a:r>
            <a:r>
              <a:rPr lang="en-US" b="1" i="1" u="sng" dirty="0" smtClean="0">
                <a:solidFill>
                  <a:srgbClr val="FF0000"/>
                </a:solidFill>
              </a:rPr>
              <a:t>can</a:t>
            </a:r>
            <a:r>
              <a:rPr lang="en-US" i="1" dirty="0" smtClean="0"/>
              <a:t> skateboard here, </a:t>
            </a:r>
            <a:r>
              <a:rPr lang="en-US" b="1" i="1" u="sng" dirty="0" smtClean="0">
                <a:solidFill>
                  <a:srgbClr val="FF0000"/>
                </a:solidFill>
              </a:rPr>
              <a:t>can’t</a:t>
            </a:r>
            <a:r>
              <a:rPr lang="en-US" i="1" dirty="0" smtClean="0"/>
              <a:t> I? </a:t>
            </a:r>
            <a:endParaRPr lang="en-US" dirty="0"/>
          </a:p>
        </p:txBody>
      </p:sp>
    </p:spTree>
    <p:extLst>
      <p:ext uri="{BB962C8B-B14F-4D97-AF65-F5344CB8AC3E}">
        <p14:creationId xmlns:p14="http://schemas.microsoft.com/office/powerpoint/2010/main" val="1226629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1011218"/>
          </a:xfrm>
        </p:spPr>
        <p:txBody>
          <a:bodyPr>
            <a:normAutofit/>
          </a:bodyPr>
          <a:lstStyle/>
          <a:p>
            <a:r>
              <a:rPr lang="en-US" sz="3200" dirty="0"/>
              <a:t>Tag Questions with Positive Sentences</a:t>
            </a:r>
          </a:p>
        </p:txBody>
      </p:sp>
      <p:sp>
        <p:nvSpPr>
          <p:cNvPr id="3" name="Content Placeholder 2"/>
          <p:cNvSpPr>
            <a:spLocks noGrp="1"/>
          </p:cNvSpPr>
          <p:nvPr>
            <p:ph idx="1"/>
          </p:nvPr>
        </p:nvSpPr>
        <p:spPr>
          <a:xfrm>
            <a:off x="1463040" y="1752600"/>
            <a:ext cx="6196405" cy="3970469"/>
          </a:xfrm>
        </p:spPr>
        <p:txBody>
          <a:bodyPr/>
          <a:lstStyle/>
          <a:p>
            <a:r>
              <a:rPr lang="en-US" b="1" i="1" u="sng" dirty="0" smtClean="0">
                <a:solidFill>
                  <a:srgbClr val="FF0000"/>
                </a:solidFill>
              </a:rPr>
              <a:t>RULE:</a:t>
            </a:r>
            <a:r>
              <a:rPr lang="en-US" dirty="0" smtClean="0"/>
              <a:t> A tag question uses the same auxiliary verb that is in the main statement.  When the main statement does not have an auxiliary verb, the tag question uses one that corresponds to the tense of the verb in the main statement. </a:t>
            </a:r>
          </a:p>
        </p:txBody>
      </p:sp>
    </p:spTree>
    <p:extLst>
      <p:ext uri="{BB962C8B-B14F-4D97-AF65-F5344CB8AC3E}">
        <p14:creationId xmlns:p14="http://schemas.microsoft.com/office/powerpoint/2010/main" val="11286700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858818"/>
          </a:xfrm>
        </p:spPr>
        <p:txBody>
          <a:bodyPr>
            <a:normAutofit/>
          </a:bodyPr>
          <a:lstStyle/>
          <a:p>
            <a:r>
              <a:rPr lang="en-US" sz="3200" dirty="0"/>
              <a:t>Tag Questions with Positive Sentences</a:t>
            </a:r>
          </a:p>
        </p:txBody>
      </p:sp>
      <p:sp>
        <p:nvSpPr>
          <p:cNvPr id="3" name="Content Placeholder 2"/>
          <p:cNvSpPr>
            <a:spLocks noGrp="1"/>
          </p:cNvSpPr>
          <p:nvPr>
            <p:ph idx="1"/>
          </p:nvPr>
        </p:nvSpPr>
        <p:spPr>
          <a:xfrm>
            <a:off x="1463040" y="1600200"/>
            <a:ext cx="6196405" cy="4122869"/>
          </a:xfrm>
        </p:spPr>
        <p:txBody>
          <a:bodyPr/>
          <a:lstStyle/>
          <a:p>
            <a:r>
              <a:rPr lang="en-US" dirty="0"/>
              <a:t>EXAMPLES</a:t>
            </a:r>
            <a:r>
              <a:rPr lang="en-US" dirty="0" smtClean="0"/>
              <a:t>: </a:t>
            </a:r>
          </a:p>
          <a:p>
            <a:pPr marL="0" indent="0" algn="ctr">
              <a:buNone/>
            </a:pPr>
            <a:r>
              <a:rPr lang="en-US" sz="2800" b="1" i="1" dirty="0" smtClean="0">
                <a:solidFill>
                  <a:srgbClr val="FF0000"/>
                </a:solidFill>
              </a:rPr>
              <a:t>Main Statements with Auxiliary Verbs </a:t>
            </a:r>
            <a:r>
              <a:rPr lang="en-US" sz="2800" dirty="0" smtClean="0"/>
              <a:t>  </a:t>
            </a:r>
            <a:endParaRPr lang="en-US" sz="2800" dirty="0"/>
          </a:p>
          <a:p>
            <a:pPr marL="0" indent="0">
              <a:buNone/>
            </a:pPr>
            <a:endParaRPr lang="en-US" dirty="0" smtClean="0"/>
          </a:p>
          <a:p>
            <a:pPr marL="0" indent="0">
              <a:buNone/>
            </a:pPr>
            <a:r>
              <a:rPr lang="en-US" dirty="0" smtClean="0"/>
              <a:t>Neil Armstrong</a:t>
            </a:r>
            <a:r>
              <a:rPr lang="en-US" b="1" u="sng" dirty="0" smtClean="0">
                <a:solidFill>
                  <a:srgbClr val="FF0000"/>
                </a:solidFill>
              </a:rPr>
              <a:t> was </a:t>
            </a:r>
            <a:r>
              <a:rPr lang="en-US" dirty="0" smtClean="0"/>
              <a:t>the first person on the moon, </a:t>
            </a:r>
            <a:r>
              <a:rPr lang="en-US" b="1" u="sng" dirty="0" smtClean="0">
                <a:solidFill>
                  <a:srgbClr val="FF0000"/>
                </a:solidFill>
              </a:rPr>
              <a:t>wasn’t</a:t>
            </a:r>
            <a:r>
              <a:rPr lang="en-US" dirty="0" smtClean="0"/>
              <a:t> he? </a:t>
            </a:r>
          </a:p>
          <a:p>
            <a:pPr marL="0" indent="0">
              <a:buNone/>
            </a:pPr>
            <a:r>
              <a:rPr lang="en-US" dirty="0" smtClean="0"/>
              <a:t>Ms. Lee </a:t>
            </a:r>
            <a:r>
              <a:rPr lang="en-US" b="1" u="sng" dirty="0" smtClean="0">
                <a:solidFill>
                  <a:srgbClr val="FF0000"/>
                </a:solidFill>
              </a:rPr>
              <a:t>will</a:t>
            </a:r>
            <a:r>
              <a:rPr lang="en-US" dirty="0" smtClean="0"/>
              <a:t> be on vacation,</a:t>
            </a:r>
            <a:r>
              <a:rPr lang="en-US" b="1" u="sng" dirty="0" smtClean="0">
                <a:solidFill>
                  <a:srgbClr val="FF0000"/>
                </a:solidFill>
              </a:rPr>
              <a:t> won’t </a:t>
            </a:r>
            <a:r>
              <a:rPr lang="en-US" dirty="0" smtClean="0"/>
              <a:t>she? </a:t>
            </a:r>
          </a:p>
          <a:p>
            <a:pPr marL="0" indent="0">
              <a:buNone/>
            </a:pPr>
            <a:r>
              <a:rPr lang="en-US" dirty="0" smtClean="0"/>
              <a:t>It’</a:t>
            </a:r>
            <a:r>
              <a:rPr lang="en-US" b="1" u="sng" dirty="0" smtClean="0">
                <a:solidFill>
                  <a:srgbClr val="FF0000"/>
                </a:solidFill>
              </a:rPr>
              <a:t>s</a:t>
            </a:r>
            <a:r>
              <a:rPr lang="en-US" dirty="0" smtClean="0"/>
              <a:t> going to rain today, </a:t>
            </a:r>
            <a:r>
              <a:rPr lang="en-US" b="1" u="sng" dirty="0" smtClean="0">
                <a:solidFill>
                  <a:srgbClr val="FF0000"/>
                </a:solidFill>
              </a:rPr>
              <a:t>isn’t</a:t>
            </a:r>
            <a:r>
              <a:rPr lang="en-US" dirty="0" smtClean="0"/>
              <a:t> it? </a:t>
            </a:r>
          </a:p>
          <a:p>
            <a:pPr marL="0" indent="0">
              <a:buNone/>
            </a:pPr>
            <a:r>
              <a:rPr lang="en-US" dirty="0" smtClean="0"/>
              <a:t>We</a:t>
            </a:r>
            <a:r>
              <a:rPr lang="en-US" b="1" u="sng" dirty="0" smtClean="0">
                <a:solidFill>
                  <a:srgbClr val="FF0000"/>
                </a:solidFill>
              </a:rPr>
              <a:t>’ve</a:t>
            </a:r>
            <a:r>
              <a:rPr lang="en-US" dirty="0" smtClean="0"/>
              <a:t> already seen this movie, </a:t>
            </a:r>
            <a:r>
              <a:rPr lang="en-US" b="1" u="sng" dirty="0" smtClean="0">
                <a:solidFill>
                  <a:srgbClr val="FF0000"/>
                </a:solidFill>
              </a:rPr>
              <a:t>haven’t</a:t>
            </a:r>
            <a:r>
              <a:rPr lang="en-US" dirty="0" smtClean="0"/>
              <a:t> we? </a:t>
            </a:r>
            <a:endParaRPr lang="en-US" dirty="0"/>
          </a:p>
        </p:txBody>
      </p:sp>
    </p:spTree>
    <p:extLst>
      <p:ext uri="{BB962C8B-B14F-4D97-AF65-F5344CB8AC3E}">
        <p14:creationId xmlns:p14="http://schemas.microsoft.com/office/powerpoint/2010/main" val="892317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858818"/>
          </a:xfrm>
        </p:spPr>
        <p:txBody>
          <a:bodyPr>
            <a:normAutofit/>
          </a:bodyPr>
          <a:lstStyle/>
          <a:p>
            <a:r>
              <a:rPr lang="en-US" sz="3200" dirty="0"/>
              <a:t>Tag Questions with Positive Sentences</a:t>
            </a:r>
          </a:p>
        </p:txBody>
      </p:sp>
      <p:sp>
        <p:nvSpPr>
          <p:cNvPr id="3" name="Content Placeholder 2"/>
          <p:cNvSpPr>
            <a:spLocks noGrp="1"/>
          </p:cNvSpPr>
          <p:nvPr>
            <p:ph idx="1"/>
          </p:nvPr>
        </p:nvSpPr>
        <p:spPr>
          <a:xfrm>
            <a:off x="1463040" y="1676400"/>
            <a:ext cx="6196405" cy="4046669"/>
          </a:xfrm>
        </p:spPr>
        <p:txBody>
          <a:bodyPr/>
          <a:lstStyle/>
          <a:p>
            <a:r>
              <a:rPr lang="en-US" dirty="0"/>
              <a:t>EXAMPLES: </a:t>
            </a:r>
          </a:p>
          <a:p>
            <a:pPr marL="0" indent="0" algn="ctr">
              <a:buNone/>
            </a:pPr>
            <a:r>
              <a:rPr lang="en-US" b="1" i="1" dirty="0">
                <a:solidFill>
                  <a:srgbClr val="FF0000"/>
                </a:solidFill>
              </a:rPr>
              <a:t>Main Statements </a:t>
            </a:r>
            <a:r>
              <a:rPr lang="en-US" b="1" i="1" u="sng" dirty="0" smtClean="0">
                <a:solidFill>
                  <a:srgbClr val="FF0000"/>
                </a:solidFill>
              </a:rPr>
              <a:t>without</a:t>
            </a:r>
            <a:r>
              <a:rPr lang="en-US" b="1" i="1" dirty="0" smtClean="0">
                <a:solidFill>
                  <a:srgbClr val="FF0000"/>
                </a:solidFill>
              </a:rPr>
              <a:t> </a:t>
            </a:r>
            <a:r>
              <a:rPr lang="en-US" b="1" i="1" dirty="0">
                <a:solidFill>
                  <a:srgbClr val="FF0000"/>
                </a:solidFill>
              </a:rPr>
              <a:t>Auxiliary Verbs </a:t>
            </a:r>
            <a:r>
              <a:rPr lang="en-US" dirty="0"/>
              <a:t> </a:t>
            </a:r>
            <a:endParaRPr lang="en-US" dirty="0" smtClean="0"/>
          </a:p>
          <a:p>
            <a:pPr marL="0" indent="0">
              <a:buNone/>
            </a:pPr>
            <a:r>
              <a:rPr lang="en-US" dirty="0" smtClean="0"/>
              <a:t>You work there, </a:t>
            </a:r>
            <a:r>
              <a:rPr lang="en-US" b="1" u="sng" dirty="0" smtClean="0">
                <a:solidFill>
                  <a:srgbClr val="FF0000"/>
                </a:solidFill>
              </a:rPr>
              <a:t>don’t</a:t>
            </a:r>
            <a:r>
              <a:rPr lang="en-US" dirty="0" smtClean="0"/>
              <a:t> you? </a:t>
            </a:r>
          </a:p>
          <a:p>
            <a:pPr marL="0" indent="0">
              <a:buNone/>
            </a:pPr>
            <a:r>
              <a:rPr lang="en-US" dirty="0" smtClean="0"/>
              <a:t>You locked the front door, </a:t>
            </a:r>
            <a:r>
              <a:rPr lang="en-US" b="1" u="sng" dirty="0" smtClean="0">
                <a:solidFill>
                  <a:srgbClr val="FF0000"/>
                </a:solidFill>
              </a:rPr>
              <a:t>didn’t</a:t>
            </a:r>
            <a:r>
              <a:rPr lang="en-US" dirty="0" smtClean="0"/>
              <a:t> you? </a:t>
            </a:r>
            <a:endParaRPr lang="en-US" dirty="0"/>
          </a:p>
          <a:p>
            <a:endParaRPr lang="en-US" dirty="0"/>
          </a:p>
        </p:txBody>
      </p:sp>
    </p:spTree>
    <p:extLst>
      <p:ext uri="{BB962C8B-B14F-4D97-AF65-F5344CB8AC3E}">
        <p14:creationId xmlns:p14="http://schemas.microsoft.com/office/powerpoint/2010/main" val="2726717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Tag Questions with Positive Sentences</a:t>
            </a:r>
          </a:p>
        </p:txBody>
      </p:sp>
      <p:sp>
        <p:nvSpPr>
          <p:cNvPr id="3" name="Content Placeholder 2"/>
          <p:cNvSpPr>
            <a:spLocks noGrp="1"/>
          </p:cNvSpPr>
          <p:nvPr>
            <p:ph idx="1"/>
          </p:nvPr>
        </p:nvSpPr>
        <p:spPr/>
        <p:txBody>
          <a:bodyPr/>
          <a:lstStyle/>
          <a:p>
            <a:r>
              <a:rPr lang="en-US" dirty="0" smtClean="0"/>
              <a:t>RULE: Because there is no contracted negative form for </a:t>
            </a:r>
            <a:r>
              <a:rPr lang="en-US" b="1" i="1" u="sng" dirty="0" smtClean="0">
                <a:solidFill>
                  <a:srgbClr val="FF0000"/>
                </a:solidFill>
              </a:rPr>
              <a:t>I am</a:t>
            </a:r>
            <a:r>
              <a:rPr lang="en-US" dirty="0" smtClean="0"/>
              <a:t>, the negative contraction </a:t>
            </a:r>
            <a:r>
              <a:rPr lang="en-US" b="1" i="1" u="sng" dirty="0" smtClean="0">
                <a:solidFill>
                  <a:srgbClr val="FF0000"/>
                </a:solidFill>
              </a:rPr>
              <a:t>aren’t</a:t>
            </a:r>
            <a:r>
              <a:rPr lang="en-US" dirty="0" smtClean="0"/>
              <a:t> is used with the</a:t>
            </a:r>
            <a:r>
              <a:rPr lang="en-US" b="1" i="1" u="sng" dirty="0" smtClean="0">
                <a:solidFill>
                  <a:srgbClr val="FF0000"/>
                </a:solidFill>
              </a:rPr>
              <a:t> I </a:t>
            </a:r>
            <a:r>
              <a:rPr lang="en-US" dirty="0" smtClean="0"/>
              <a:t>subject.</a:t>
            </a:r>
          </a:p>
          <a:p>
            <a:endParaRPr lang="en-US" dirty="0"/>
          </a:p>
          <a:p>
            <a:r>
              <a:rPr lang="en-US" dirty="0" smtClean="0"/>
              <a:t>EXAMPLE:</a:t>
            </a:r>
          </a:p>
          <a:p>
            <a:pPr marL="0" indent="0">
              <a:buNone/>
            </a:pPr>
            <a:r>
              <a:rPr lang="en-US" b="1" i="1" u="sng" dirty="0">
                <a:solidFill>
                  <a:srgbClr val="FF0000"/>
                </a:solidFill>
              </a:rPr>
              <a:t> </a:t>
            </a:r>
            <a:r>
              <a:rPr lang="en-US" b="1" i="1" u="sng" dirty="0" smtClean="0">
                <a:solidFill>
                  <a:srgbClr val="FF0000"/>
                </a:solidFill>
              </a:rPr>
              <a:t>  I am </a:t>
            </a:r>
            <a:r>
              <a:rPr lang="en-US" dirty="0" smtClean="0"/>
              <a:t>on time, </a:t>
            </a:r>
            <a:r>
              <a:rPr lang="en-US" b="1" i="1" u="sng" dirty="0" smtClean="0">
                <a:solidFill>
                  <a:srgbClr val="FF0000"/>
                </a:solidFill>
              </a:rPr>
              <a:t>aren’t I</a:t>
            </a:r>
            <a:r>
              <a:rPr lang="en-US" dirty="0" smtClean="0"/>
              <a:t>?  </a:t>
            </a:r>
            <a:endParaRPr lang="en-US" dirty="0"/>
          </a:p>
        </p:txBody>
      </p:sp>
    </p:spTree>
    <p:extLst>
      <p:ext uri="{BB962C8B-B14F-4D97-AF65-F5344CB8AC3E}">
        <p14:creationId xmlns:p14="http://schemas.microsoft.com/office/powerpoint/2010/main" val="12549171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Tag Questions with Positive Sentences</a:t>
            </a:r>
          </a:p>
        </p:txBody>
      </p:sp>
      <p:sp>
        <p:nvSpPr>
          <p:cNvPr id="3" name="Content Placeholder 2"/>
          <p:cNvSpPr>
            <a:spLocks noGrp="1"/>
          </p:cNvSpPr>
          <p:nvPr>
            <p:ph idx="1"/>
          </p:nvPr>
        </p:nvSpPr>
        <p:spPr/>
        <p:txBody>
          <a:bodyPr/>
          <a:lstStyle/>
          <a:p>
            <a:r>
              <a:rPr lang="en-US" dirty="0" smtClean="0"/>
              <a:t>RULE: Only pronouns are used in tag questions.</a:t>
            </a:r>
          </a:p>
          <a:p>
            <a:endParaRPr lang="en-US" dirty="0"/>
          </a:p>
          <a:p>
            <a:r>
              <a:rPr lang="en-US" dirty="0" smtClean="0"/>
              <a:t>EXAMPLE: </a:t>
            </a:r>
          </a:p>
          <a:p>
            <a:pPr marL="0" indent="0">
              <a:buNone/>
            </a:pPr>
            <a:r>
              <a:rPr lang="en-US" dirty="0" smtClean="0"/>
              <a:t>  </a:t>
            </a:r>
            <a:r>
              <a:rPr lang="en-US" b="1" u="sng" dirty="0" smtClean="0">
                <a:solidFill>
                  <a:srgbClr val="FF0000"/>
                </a:solidFill>
              </a:rPr>
              <a:t>Neil Armstrong </a:t>
            </a:r>
            <a:r>
              <a:rPr lang="en-US" dirty="0" smtClean="0"/>
              <a:t>was the first person on the moon, wasn’t </a:t>
            </a:r>
            <a:r>
              <a:rPr lang="en-US" b="1" u="sng" dirty="0" smtClean="0">
                <a:solidFill>
                  <a:srgbClr val="FF0000"/>
                </a:solidFill>
              </a:rPr>
              <a:t>he</a:t>
            </a:r>
            <a:r>
              <a:rPr lang="en-US" dirty="0" smtClean="0"/>
              <a:t>? </a:t>
            </a:r>
          </a:p>
          <a:p>
            <a:pPr marL="0" indent="0">
              <a:buNone/>
            </a:pPr>
            <a:endParaRPr lang="en-US" dirty="0"/>
          </a:p>
          <a:p>
            <a:pPr marL="0" indent="0">
              <a:buNone/>
            </a:pPr>
            <a:r>
              <a:rPr lang="en-US" b="1" i="1" u="sng" dirty="0" smtClean="0">
                <a:solidFill>
                  <a:srgbClr val="FF0000"/>
                </a:solidFill>
              </a:rPr>
              <a:t>Ms. Lee </a:t>
            </a:r>
            <a:r>
              <a:rPr lang="en-US" dirty="0" smtClean="0"/>
              <a:t>will be on vacation, won’t </a:t>
            </a:r>
            <a:r>
              <a:rPr lang="en-US" b="1" i="1" u="sng" dirty="0" smtClean="0">
                <a:solidFill>
                  <a:srgbClr val="FF0000"/>
                </a:solidFill>
              </a:rPr>
              <a:t>she</a:t>
            </a:r>
            <a:r>
              <a:rPr lang="en-US" dirty="0" smtClean="0"/>
              <a:t>? </a:t>
            </a:r>
            <a:endParaRPr lang="en-US" dirty="0"/>
          </a:p>
        </p:txBody>
      </p:sp>
    </p:spTree>
    <p:extLst>
      <p:ext uri="{BB962C8B-B14F-4D97-AF65-F5344CB8AC3E}">
        <p14:creationId xmlns:p14="http://schemas.microsoft.com/office/powerpoint/2010/main" val="3307847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Tag Questions with Positive Sentences</a:t>
            </a:r>
          </a:p>
        </p:txBody>
      </p:sp>
      <p:sp>
        <p:nvSpPr>
          <p:cNvPr id="3" name="Content Placeholder 2"/>
          <p:cNvSpPr>
            <a:spLocks noGrp="1"/>
          </p:cNvSpPr>
          <p:nvPr>
            <p:ph idx="1"/>
          </p:nvPr>
        </p:nvSpPr>
        <p:spPr/>
        <p:txBody>
          <a:bodyPr/>
          <a:lstStyle/>
          <a:p>
            <a:r>
              <a:rPr lang="en-US" dirty="0" smtClean="0"/>
              <a:t>RULE: Tag questions are answered the same way Yes/No questions are answered.</a:t>
            </a:r>
          </a:p>
          <a:p>
            <a:endParaRPr lang="en-US" dirty="0"/>
          </a:p>
          <a:p>
            <a:r>
              <a:rPr lang="en-US" dirty="0" smtClean="0"/>
              <a:t>EXAMPLES: </a:t>
            </a:r>
          </a:p>
          <a:p>
            <a:pPr marL="0" indent="0">
              <a:buNone/>
            </a:pPr>
            <a:r>
              <a:rPr lang="en-US" dirty="0"/>
              <a:t> </a:t>
            </a:r>
            <a:r>
              <a:rPr lang="en-US" dirty="0" smtClean="0"/>
              <a:t>  I can skateboard here, can’t I?</a:t>
            </a:r>
          </a:p>
          <a:p>
            <a:pPr marL="0" indent="0">
              <a:buNone/>
            </a:pPr>
            <a:r>
              <a:rPr lang="en-US" dirty="0"/>
              <a:t> </a:t>
            </a:r>
            <a:r>
              <a:rPr lang="en-US" dirty="0" smtClean="0"/>
              <a:t>     </a:t>
            </a:r>
            <a:r>
              <a:rPr lang="en-US" b="1" i="1" u="sng" dirty="0" smtClean="0">
                <a:solidFill>
                  <a:srgbClr val="FF0000"/>
                </a:solidFill>
              </a:rPr>
              <a:t>Yes, you can </a:t>
            </a:r>
            <a:r>
              <a:rPr lang="en-US" dirty="0" smtClean="0"/>
              <a:t>(skateboard here). </a:t>
            </a:r>
            <a:endParaRPr lang="en-US" dirty="0"/>
          </a:p>
        </p:txBody>
      </p:sp>
    </p:spTree>
    <p:extLst>
      <p:ext uri="{BB962C8B-B14F-4D97-AF65-F5344CB8AC3E}">
        <p14:creationId xmlns:p14="http://schemas.microsoft.com/office/powerpoint/2010/main" val="21364298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Tag Questions with </a:t>
            </a:r>
            <a:r>
              <a:rPr lang="en-US" dirty="0" smtClean="0"/>
              <a:t>NEGATIVE Sentences</a:t>
            </a:r>
            <a:endParaRPr lang="en-US" dirty="0"/>
          </a:p>
        </p:txBody>
      </p:sp>
      <p:sp>
        <p:nvSpPr>
          <p:cNvPr id="3" name="Content Placeholder 2"/>
          <p:cNvSpPr>
            <a:spLocks noGrp="1"/>
          </p:cNvSpPr>
          <p:nvPr>
            <p:ph idx="1"/>
          </p:nvPr>
        </p:nvSpPr>
        <p:spPr/>
        <p:txBody>
          <a:bodyPr/>
          <a:lstStyle/>
          <a:p>
            <a:r>
              <a:rPr lang="en-US" dirty="0" smtClean="0"/>
              <a:t>RULE: Negative statements are followed by affirmative tag questions.</a:t>
            </a:r>
          </a:p>
          <a:p>
            <a:endParaRPr lang="en-US" dirty="0"/>
          </a:p>
          <a:p>
            <a:r>
              <a:rPr lang="en-US" dirty="0" smtClean="0"/>
              <a:t>EXAMPLES:</a:t>
            </a:r>
          </a:p>
          <a:p>
            <a:pPr marL="0" indent="0">
              <a:buNone/>
            </a:pPr>
            <a:r>
              <a:rPr lang="en-US" dirty="0"/>
              <a:t> </a:t>
            </a:r>
            <a:r>
              <a:rPr lang="en-US" dirty="0" smtClean="0"/>
              <a:t>  This TV </a:t>
            </a:r>
            <a:r>
              <a:rPr lang="en-US" b="1" dirty="0" smtClean="0">
                <a:solidFill>
                  <a:srgbClr val="FF0000"/>
                </a:solidFill>
              </a:rPr>
              <a:t>isn’t</a:t>
            </a:r>
            <a:r>
              <a:rPr lang="en-US" dirty="0" smtClean="0"/>
              <a:t> on sale this week, </a:t>
            </a:r>
            <a:r>
              <a:rPr lang="en-US" b="1" u="sng" dirty="0" smtClean="0">
                <a:solidFill>
                  <a:srgbClr val="FF0000"/>
                </a:solidFill>
              </a:rPr>
              <a:t>is it</a:t>
            </a:r>
            <a:r>
              <a:rPr lang="en-US" dirty="0" smtClean="0"/>
              <a:t>?</a:t>
            </a:r>
          </a:p>
          <a:p>
            <a:pPr marL="0" indent="0">
              <a:buNone/>
            </a:pPr>
            <a:r>
              <a:rPr lang="en-US" dirty="0"/>
              <a:t> </a:t>
            </a:r>
            <a:r>
              <a:rPr lang="en-US" dirty="0" smtClean="0"/>
              <a:t>  </a:t>
            </a:r>
            <a:r>
              <a:rPr lang="en-US" b="1" dirty="0" smtClean="0">
                <a:solidFill>
                  <a:srgbClr val="FF0000"/>
                </a:solidFill>
              </a:rPr>
              <a:t>I’m not </a:t>
            </a:r>
            <a:r>
              <a:rPr lang="en-US" dirty="0" smtClean="0"/>
              <a:t>allowed to park here, </a:t>
            </a:r>
            <a:r>
              <a:rPr lang="en-US" b="1" dirty="0" smtClean="0">
                <a:solidFill>
                  <a:srgbClr val="FF0000"/>
                </a:solidFill>
              </a:rPr>
              <a:t>am I</a:t>
            </a:r>
            <a:r>
              <a:rPr lang="en-US" dirty="0" smtClean="0"/>
              <a:t>? </a:t>
            </a:r>
            <a:endParaRPr lang="en-US" dirty="0"/>
          </a:p>
        </p:txBody>
      </p:sp>
    </p:spTree>
    <p:extLst>
      <p:ext uri="{BB962C8B-B14F-4D97-AF65-F5344CB8AC3E}">
        <p14:creationId xmlns:p14="http://schemas.microsoft.com/office/powerpoint/2010/main" val="8297374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218</TotalTime>
  <Words>351</Words>
  <Application>Microsoft Office PowerPoint</Application>
  <PresentationFormat>On-screen Show (4:3)</PresentationFormat>
  <Paragraphs>48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Pushpin</vt:lpstr>
      <vt:lpstr>Tag Questions with Positive Sentences</vt:lpstr>
      <vt:lpstr>Tag questions are most often used to confirm what we think is true. </vt:lpstr>
      <vt:lpstr>Tag Questions with Positive Sentences</vt:lpstr>
      <vt:lpstr>Tag Questions with Positive Sentences</vt:lpstr>
      <vt:lpstr>Tag Questions with Positive Sentences</vt:lpstr>
      <vt:lpstr>Tag Questions with Positive Sentences</vt:lpstr>
      <vt:lpstr>Tag Questions with Positive Sentences</vt:lpstr>
      <vt:lpstr>Tag Questions with Positive Sentences</vt:lpstr>
      <vt:lpstr>Tag Questions with NEGATIVE Sentences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Tag Questions with Positive Sentences</dc:title>
  <dc:creator>Diana Vera Alba</dc:creator>
  <cp:lastModifiedBy>Diana Vera Alba</cp:lastModifiedBy>
  <cp:revision>6</cp:revision>
  <dcterms:created xsi:type="dcterms:W3CDTF">2013-12-02T16:07:40Z</dcterms:created>
  <dcterms:modified xsi:type="dcterms:W3CDTF">2013-12-03T19:58:05Z</dcterms:modified>
</cp:coreProperties>
</file>